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112"/>
  </p:notesMasterIdLst>
  <p:sldIdLst>
    <p:sldId id="322" r:id="rId2"/>
    <p:sldId id="447" r:id="rId3"/>
    <p:sldId id="446" r:id="rId4"/>
    <p:sldId id="346" r:id="rId5"/>
    <p:sldId id="323" r:id="rId6"/>
    <p:sldId id="326" r:id="rId7"/>
    <p:sldId id="327" r:id="rId8"/>
    <p:sldId id="324" r:id="rId9"/>
    <p:sldId id="329" r:id="rId10"/>
    <p:sldId id="330" r:id="rId11"/>
    <p:sldId id="328" r:id="rId12"/>
    <p:sldId id="325" r:id="rId13"/>
    <p:sldId id="339" r:id="rId14"/>
    <p:sldId id="331" r:id="rId15"/>
    <p:sldId id="342" r:id="rId16"/>
    <p:sldId id="343" r:id="rId17"/>
    <p:sldId id="332" r:id="rId18"/>
    <p:sldId id="333" r:id="rId19"/>
    <p:sldId id="345" r:id="rId20"/>
    <p:sldId id="335" r:id="rId21"/>
    <p:sldId id="336" r:id="rId22"/>
    <p:sldId id="337" r:id="rId23"/>
    <p:sldId id="340" r:id="rId24"/>
    <p:sldId id="341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499" r:id="rId43"/>
    <p:sldId id="448" r:id="rId44"/>
    <p:sldId id="449" r:id="rId45"/>
    <p:sldId id="450" r:id="rId46"/>
    <p:sldId id="501" r:id="rId47"/>
    <p:sldId id="452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464" r:id="rId60"/>
    <p:sldId id="465" r:id="rId61"/>
    <p:sldId id="466" r:id="rId62"/>
    <p:sldId id="467" r:id="rId63"/>
    <p:sldId id="468" r:id="rId64"/>
    <p:sldId id="469" r:id="rId65"/>
    <p:sldId id="470" r:id="rId66"/>
    <p:sldId id="471" r:id="rId67"/>
    <p:sldId id="472" r:id="rId68"/>
    <p:sldId id="473" r:id="rId69"/>
    <p:sldId id="474" r:id="rId70"/>
    <p:sldId id="475" r:id="rId71"/>
    <p:sldId id="476" r:id="rId72"/>
    <p:sldId id="477" r:id="rId73"/>
    <p:sldId id="478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6" r:id="rId82"/>
    <p:sldId id="487" r:id="rId83"/>
    <p:sldId id="488" r:id="rId84"/>
    <p:sldId id="489" r:id="rId85"/>
    <p:sldId id="490" r:id="rId86"/>
    <p:sldId id="491" r:id="rId87"/>
    <p:sldId id="492" r:id="rId88"/>
    <p:sldId id="493" r:id="rId89"/>
    <p:sldId id="494" r:id="rId90"/>
    <p:sldId id="495" r:id="rId91"/>
    <p:sldId id="496" r:id="rId92"/>
    <p:sldId id="497" r:id="rId93"/>
    <p:sldId id="498" r:id="rId94"/>
    <p:sldId id="430" r:id="rId95"/>
    <p:sldId id="431" r:id="rId96"/>
    <p:sldId id="432" r:id="rId97"/>
    <p:sldId id="433" r:id="rId98"/>
    <p:sldId id="434" r:id="rId99"/>
    <p:sldId id="435" r:id="rId100"/>
    <p:sldId id="436" r:id="rId101"/>
    <p:sldId id="437" r:id="rId102"/>
    <p:sldId id="438" r:id="rId103"/>
    <p:sldId id="439" r:id="rId104"/>
    <p:sldId id="440" r:id="rId105"/>
    <p:sldId id="441" r:id="rId106"/>
    <p:sldId id="442" r:id="rId107"/>
    <p:sldId id="443" r:id="rId108"/>
    <p:sldId id="444" r:id="rId109"/>
    <p:sldId id="445" r:id="rId110"/>
    <p:sldId id="500" r:id="rId11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13"/>
      <p:bold r:id="rId114"/>
    </p:embeddedFont>
    <p:embeddedFont>
      <p:font typeface="고도 B" panose="02000503000000020004" pitchFamily="2" charset="-127"/>
      <p:regular r:id="rId115"/>
    </p:embeddedFont>
    <p:embeddedFont>
      <p:font typeface="고도 M" panose="02000503000000020004" pitchFamily="2" charset="-127"/>
      <p:regular r:id="rId116"/>
    </p:embeddedFont>
    <p:embeddedFont>
      <p:font typeface="Godo B" panose="02000503000000020004" pitchFamily="2" charset="-127"/>
      <p:regular r:id="rId117"/>
    </p:embeddedFont>
    <p:embeddedFont>
      <p:font typeface="나눔바른고딕" panose="020B0600000101010101" charset="-127"/>
      <p:regular r:id="rId118"/>
      <p:bold r:id="rId1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815A"/>
    <a:srgbClr val="E7DDD1"/>
    <a:srgbClr val="FF40FF"/>
    <a:srgbClr val="FFFC00"/>
    <a:srgbClr val="D5C4B0"/>
    <a:srgbClr val="6FE55B"/>
    <a:srgbClr val="788C78"/>
    <a:srgbClr val="B9C3B9"/>
    <a:srgbClr val="EBF4F9"/>
    <a:srgbClr val="F1E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 autoAdjust="0"/>
    <p:restoredTop sz="94270" autoAdjust="0"/>
  </p:normalViewPr>
  <p:slideViewPr>
    <p:cSldViewPr>
      <p:cViewPr varScale="1">
        <p:scale>
          <a:sx n="72" d="100"/>
          <a:sy n="72" d="100"/>
        </p:scale>
        <p:origin x="132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35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4.fntdata"/><Relationship Id="rId124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fld id="{8D6BA485-E049-4DD6-95CF-54C69AB6BBF0}" type="datetimeFigureOut">
              <a:rPr lang="ko-KR" altLang="en-US" smtClean="0"/>
              <a:pPr/>
              <a:t>2017-06-18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고도 B" panose="02000503000000020004" pitchFamily="2" charset="-127"/>
                <a:ea typeface="고도 B" panose="02000503000000020004" pitchFamily="2" charset="-127"/>
              </a:defRPr>
            </a:lvl1pPr>
          </a:lstStyle>
          <a:p>
            <a:fld id="{6A1F8AF5-6555-4DEB-A3E2-0F9F2D2852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56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고도 B" panose="02000503000000020004" pitchFamily="2" charset="-127"/>
        <a:ea typeface="고도 B" panose="020005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고도 B" panose="02000503000000020004" pitchFamily="2" charset="-127"/>
        <a:ea typeface="고도 B" panose="020005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고도 B" panose="02000503000000020004" pitchFamily="2" charset="-127"/>
        <a:ea typeface="고도 B" panose="020005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고도 B" panose="02000503000000020004" pitchFamily="2" charset="-127"/>
        <a:ea typeface="고도 B" panose="020005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고도 B" panose="02000503000000020004" pitchFamily="2" charset="-127"/>
        <a:ea typeface="고도 B" panose="020005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445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684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514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62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89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531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78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67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605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085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653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91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84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94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989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39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8627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79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38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132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094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8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66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58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228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888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7588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426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088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8720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7566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1139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336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540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19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43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399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4340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111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51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6264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4558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830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0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0756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3058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91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4931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6127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419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849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994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654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5483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640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2591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1799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980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8022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109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96855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860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755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4583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1527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2649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948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732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582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5454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8122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1304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42193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360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570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94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749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6386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6472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71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F8AF5-6555-4DEB-A3E2-0F9F2D2852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62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511A7-AB50-4241-BCB4-828FC3343CD5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D438-26A9-4D3D-9940-A34B470F924B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AE3D-3AA1-45AF-8174-600CFFDC4679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3D3B-10B6-4538-A81A-4A43FA91C164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B51D-06F8-4C04-8D0B-E3A77AB7FBD6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A765-BD25-4635-9EF9-C0491C047457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B43B0-154E-4FE1-AC41-5912333986F7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5D3F-4595-4F6C-BD6D-E5E14D908979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50238-49DD-4081-9B6E-ABE33C91EEE9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229A-2D2C-44A4-BA26-92EFF107AD90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A6A2E-7BE4-4B31-AC7B-35A3DC2BD32E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09B70-DB86-46BD-9B42-D2132F77391B}" type="datetime1">
              <a:rPr lang="ko-KR" altLang="en-US" smtClean="0"/>
              <a:t>2017-06-18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4239B-D302-47C8-870F-9A3CEECBE37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microsoft.com/office/2007/relationships/hdphoto" Target="../media/hdphoto8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2030489" y="1124744"/>
            <a:ext cx="516679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/>
            <a:r>
              <a:rPr lang="ko-KR" altLang="en-US" sz="6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소프트웨어공학</a:t>
            </a:r>
          </a:p>
        </p:txBody>
      </p:sp>
      <p:cxnSp>
        <p:nvCxnSpPr>
          <p:cNvPr id="11" name="직선 연결선[R] 10"/>
          <p:cNvCxnSpPr/>
          <p:nvPr/>
        </p:nvCxnSpPr>
        <p:spPr>
          <a:xfrm>
            <a:off x="1621817" y="1142123"/>
            <a:ext cx="590036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1621817" y="2639520"/>
            <a:ext cx="590036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621817" y="2030339"/>
            <a:ext cx="5900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ko-KR" altLang="en-US" sz="32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최종발표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7035970" y="4088105"/>
            <a:ext cx="1920718" cy="258532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kumimoji="1" lang="en-US" altLang="ko-KR" dirty="0">
                <a:latin typeface="고도 B" pitchFamily="2" charset="-127"/>
                <a:ea typeface="고도 B" pitchFamily="2" charset="-127"/>
                <a:cs typeface="Godo B" charset="-127"/>
              </a:rPr>
              <a:t>1</a:t>
            </a:r>
            <a:r>
              <a:rPr kumimoji="1" lang="ko-KR" altLang="en-US" dirty="0">
                <a:latin typeface="고도 B" pitchFamily="2" charset="-127"/>
                <a:ea typeface="고도 B" pitchFamily="2" charset="-127"/>
                <a:cs typeface="Godo B" charset="-127"/>
              </a:rPr>
              <a:t>분반 </a:t>
            </a:r>
            <a:r>
              <a:rPr kumimoji="1" lang="en-US" altLang="ko-KR" dirty="0">
                <a:latin typeface="고도 B" pitchFamily="2" charset="-127"/>
                <a:ea typeface="고도 B" pitchFamily="2" charset="-127"/>
                <a:cs typeface="Godo B" charset="-127"/>
              </a:rPr>
              <a:t>2</a:t>
            </a:r>
            <a:r>
              <a:rPr kumimoji="1" lang="ko-KR" altLang="en-US" dirty="0">
                <a:latin typeface="고도 B" pitchFamily="2" charset="-127"/>
                <a:ea typeface="고도 B" pitchFamily="2" charset="-127"/>
                <a:cs typeface="Godo B" charset="-127"/>
              </a:rPr>
              <a:t>조</a:t>
            </a:r>
            <a:endParaRPr kumimoji="1" lang="en-US" altLang="ko-KR" dirty="0">
              <a:latin typeface="고도 B" pitchFamily="2" charset="-127"/>
              <a:ea typeface="고도 B" pitchFamily="2" charset="-127"/>
              <a:cs typeface="Godo B" charset="-127"/>
            </a:endParaRPr>
          </a:p>
          <a:p>
            <a:r>
              <a:rPr kumimoji="1" lang="en-US" altLang="ko-KR" dirty="0">
                <a:latin typeface="고도 B" pitchFamily="2" charset="-127"/>
                <a:ea typeface="고도 B" pitchFamily="2" charset="-127"/>
                <a:cs typeface="Godo B" charset="-127"/>
              </a:rPr>
              <a:t>20121353</a:t>
            </a:r>
            <a:r>
              <a:rPr kumimoji="1" lang="ko-KR" altLang="en-US" dirty="0">
                <a:latin typeface="고도 B" pitchFamily="2" charset="-127"/>
                <a:ea typeface="고도 B" pitchFamily="2" charset="-127"/>
                <a:cs typeface="Godo B" charset="-127"/>
              </a:rPr>
              <a:t> 최정훈</a:t>
            </a:r>
            <a:endParaRPr kumimoji="1" lang="en-US" altLang="ko-KR" dirty="0">
              <a:latin typeface="고도 B" pitchFamily="2" charset="-127"/>
              <a:ea typeface="고도 B" pitchFamily="2" charset="-127"/>
              <a:cs typeface="Godo B" charset="-127"/>
            </a:endParaRPr>
          </a:p>
          <a:p>
            <a:r>
              <a:rPr kumimoji="1" lang="en-US" altLang="ko-KR" dirty="0">
                <a:latin typeface="고도 B" pitchFamily="2" charset="-127"/>
                <a:ea typeface="고도 B" pitchFamily="2" charset="-127"/>
                <a:cs typeface="Godo B" charset="-127"/>
              </a:rPr>
              <a:t>20150358</a:t>
            </a:r>
            <a:r>
              <a:rPr kumimoji="1" lang="ko-KR" altLang="en-US" dirty="0">
                <a:latin typeface="고도 B" pitchFamily="2" charset="-127"/>
                <a:ea typeface="고도 B" pitchFamily="2" charset="-127"/>
                <a:cs typeface="Godo B" charset="-127"/>
              </a:rPr>
              <a:t> 김채은</a:t>
            </a:r>
            <a:endParaRPr kumimoji="1" lang="en-US" altLang="ko-KR" dirty="0">
              <a:latin typeface="고도 B" pitchFamily="2" charset="-127"/>
              <a:ea typeface="고도 B" pitchFamily="2" charset="-127"/>
              <a:cs typeface="Godo B" charset="-127"/>
            </a:endParaRPr>
          </a:p>
          <a:p>
            <a:r>
              <a:rPr kumimoji="1" lang="en-US" altLang="ko-KR" dirty="0">
                <a:latin typeface="고도 B" pitchFamily="2" charset="-127"/>
                <a:ea typeface="고도 B" pitchFamily="2" charset="-127"/>
                <a:cs typeface="Godo B" charset="-127"/>
              </a:rPr>
              <a:t>20130493 </a:t>
            </a:r>
            <a:r>
              <a:rPr kumimoji="1" lang="ko-KR" altLang="en-US" dirty="0">
                <a:latin typeface="고도 B" pitchFamily="2" charset="-127"/>
                <a:ea typeface="고도 B" pitchFamily="2" charset="-127"/>
                <a:cs typeface="Godo B" charset="-127"/>
              </a:rPr>
              <a:t>박상준</a:t>
            </a:r>
            <a:endParaRPr kumimoji="1" lang="en-US" altLang="ko-KR" dirty="0">
              <a:latin typeface="고도 B" pitchFamily="2" charset="-127"/>
              <a:ea typeface="고도 B" pitchFamily="2" charset="-127"/>
              <a:cs typeface="Godo B" charset="-127"/>
            </a:endParaRPr>
          </a:p>
          <a:p>
            <a:r>
              <a:rPr kumimoji="1" lang="en-US" altLang="ko-KR" dirty="0">
                <a:latin typeface="고도 B" pitchFamily="2" charset="-127"/>
                <a:ea typeface="고도 B" pitchFamily="2" charset="-127"/>
                <a:cs typeface="Godo B" charset="-127"/>
              </a:rPr>
              <a:t>20150521</a:t>
            </a:r>
            <a:r>
              <a:rPr kumimoji="1" lang="ko-KR" altLang="en-US" dirty="0">
                <a:latin typeface="고도 B" pitchFamily="2" charset="-127"/>
                <a:ea typeface="고도 B" pitchFamily="2" charset="-127"/>
                <a:cs typeface="Godo B" charset="-127"/>
              </a:rPr>
              <a:t> 박윤보</a:t>
            </a:r>
            <a:endParaRPr kumimoji="1" lang="en-US" altLang="ko-KR" dirty="0">
              <a:latin typeface="고도 B" pitchFamily="2" charset="-127"/>
              <a:ea typeface="고도 B" pitchFamily="2" charset="-127"/>
              <a:cs typeface="Godo B" charset="-127"/>
            </a:endParaRPr>
          </a:p>
          <a:p>
            <a:r>
              <a:rPr kumimoji="1" lang="en-US" altLang="ko-KR" dirty="0">
                <a:latin typeface="고도 B" pitchFamily="2" charset="-127"/>
                <a:ea typeface="고도 B" pitchFamily="2" charset="-127"/>
                <a:cs typeface="Godo B" charset="-127"/>
              </a:rPr>
              <a:t>20150568</a:t>
            </a:r>
            <a:r>
              <a:rPr kumimoji="1" lang="ko-KR" altLang="en-US" dirty="0">
                <a:latin typeface="고도 B" pitchFamily="2" charset="-127"/>
                <a:ea typeface="고도 B" pitchFamily="2" charset="-127"/>
                <a:cs typeface="Godo B" charset="-127"/>
              </a:rPr>
              <a:t> 방미연</a:t>
            </a:r>
            <a:endParaRPr kumimoji="1" lang="en-US" altLang="ko-KR" dirty="0">
              <a:latin typeface="고도 B" pitchFamily="2" charset="-127"/>
              <a:ea typeface="고도 B" pitchFamily="2" charset="-127"/>
              <a:cs typeface="Godo B" charset="-127"/>
            </a:endParaRPr>
          </a:p>
          <a:p>
            <a:r>
              <a:rPr kumimoji="1" lang="en-US" altLang="ko-KR" dirty="0">
                <a:latin typeface="고도 B" pitchFamily="2" charset="-127"/>
                <a:ea typeface="고도 B" pitchFamily="2" charset="-127"/>
                <a:cs typeface="Godo B" charset="-127"/>
              </a:rPr>
              <a:t>20120628</a:t>
            </a:r>
            <a:r>
              <a:rPr kumimoji="1" lang="ko-KR" altLang="en-US" dirty="0">
                <a:latin typeface="고도 B" pitchFamily="2" charset="-127"/>
                <a:ea typeface="고도 B" pitchFamily="2" charset="-127"/>
                <a:cs typeface="Godo B" charset="-127"/>
              </a:rPr>
              <a:t> 배영준</a:t>
            </a:r>
            <a:endParaRPr kumimoji="1" lang="en-US" altLang="ko-KR" dirty="0">
              <a:latin typeface="고도 B" pitchFamily="2" charset="-127"/>
              <a:ea typeface="고도 B" pitchFamily="2" charset="-127"/>
              <a:cs typeface="Godo B" charset="-127"/>
            </a:endParaRPr>
          </a:p>
          <a:p>
            <a:r>
              <a:rPr kumimoji="1" lang="en-US" altLang="ko-KR" dirty="0">
                <a:latin typeface="고도 B" pitchFamily="2" charset="-127"/>
                <a:ea typeface="고도 B" pitchFamily="2" charset="-127"/>
                <a:cs typeface="Godo B" charset="-127"/>
              </a:rPr>
              <a:t>20130820 </a:t>
            </a:r>
            <a:r>
              <a:rPr kumimoji="1" lang="ko-KR" altLang="en-US" dirty="0">
                <a:latin typeface="고도 B" pitchFamily="2" charset="-127"/>
                <a:ea typeface="고도 B" pitchFamily="2" charset="-127"/>
                <a:cs typeface="Godo B" charset="-127"/>
              </a:rPr>
              <a:t>유병현</a:t>
            </a:r>
            <a:endParaRPr kumimoji="1" lang="en-US" altLang="ko-KR" dirty="0">
              <a:latin typeface="고도 B" pitchFamily="2" charset="-127"/>
              <a:ea typeface="고도 B" pitchFamily="2" charset="-127"/>
              <a:cs typeface="Godo B" charset="-127"/>
            </a:endParaRPr>
          </a:p>
          <a:p>
            <a:r>
              <a:rPr kumimoji="1" lang="en-US" altLang="ko-KR" dirty="0">
                <a:latin typeface="고도 B" pitchFamily="2" charset="-127"/>
                <a:ea typeface="고도 B" pitchFamily="2" charset="-127"/>
                <a:cs typeface="Godo B" charset="-127"/>
              </a:rPr>
              <a:t>20131315 </a:t>
            </a:r>
            <a:r>
              <a:rPr kumimoji="1" lang="ko-KR" altLang="en-US" dirty="0">
                <a:latin typeface="고도 B" pitchFamily="2" charset="-127"/>
                <a:ea typeface="고도 B" pitchFamily="2" charset="-127"/>
                <a:cs typeface="Godo B" charset="-127"/>
              </a:rPr>
              <a:t> 최성영</a:t>
            </a:r>
          </a:p>
        </p:txBody>
      </p:sp>
    </p:spTree>
    <p:extLst>
      <p:ext uri="{BB962C8B-B14F-4D97-AF65-F5344CB8AC3E}">
        <p14:creationId xmlns:p14="http://schemas.microsoft.com/office/powerpoint/2010/main" val="4172007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00527"/>
            <a:ext cx="7042150" cy="3136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25191"/>
            <a:ext cx="7042150" cy="32321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9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+mj-lt"/>
                <a:ea typeface="나눔명조 ExtraBold" pitchFamily="18" charset="-127"/>
              </a:rPr>
              <a:t>01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314019" y="1555276"/>
            <a:ext cx="246413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+mj-lt"/>
              </a:rPr>
              <a:t>대화 모형도</a:t>
            </a:r>
          </a:p>
        </p:txBody>
      </p:sp>
    </p:spTree>
    <p:extLst>
      <p:ext uri="{BB962C8B-B14F-4D97-AF65-F5344CB8AC3E}">
        <p14:creationId xmlns:p14="http://schemas.microsoft.com/office/powerpoint/2010/main" val="17732678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14" name="텍스트 상자 5"/>
          <p:cNvSpPr txBox="1"/>
          <p:nvPr/>
        </p:nvSpPr>
        <p:spPr>
          <a:xfrm>
            <a:off x="827584" y="1484784"/>
            <a:ext cx="311655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유지보수 기간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841534" y="2276872"/>
            <a:ext cx="5933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-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상시 유지보수 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: 2017.07.21 ~ 2018.06.20(11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개월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3106800"/>
            <a:ext cx="7953527" cy="21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812360" y="3501995"/>
            <a:ext cx="752040" cy="1727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2386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절차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+mj-lt"/>
                <a:ea typeface="나눔명조 ExtraBold" pitchFamily="18" charset="-127"/>
              </a:rPr>
              <a:t>07</a:t>
            </a:r>
          </a:p>
        </p:txBody>
      </p:sp>
      <p:sp>
        <p:nvSpPr>
          <p:cNvPr id="14" name="텍스트 상자 5"/>
          <p:cNvSpPr txBox="1"/>
          <p:nvPr/>
        </p:nvSpPr>
        <p:spPr>
          <a:xfrm>
            <a:off x="3108464" y="410545"/>
            <a:ext cx="311655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유지보수 절차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96120" y="1340768"/>
            <a:ext cx="8184054" cy="5339591"/>
            <a:chOff x="496120" y="1401777"/>
            <a:chExt cx="8184054" cy="533959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3342746" y="1401779"/>
              <a:ext cx="2490799" cy="2873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유지보수 팀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189375" y="1401778"/>
              <a:ext cx="2490799" cy="2873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협력 업체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96120" y="1401777"/>
              <a:ext cx="2490799" cy="28738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500" b="1" dirty="0">
                  <a:solidFill>
                    <a:schemeClr val="tx1"/>
                  </a:solidFill>
                </a:rPr>
                <a:t>시스템 관리 센터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87225" y="1849441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유지보수 계획수립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387225" y="2185672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운영지원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387225" y="2521903"/>
              <a:ext cx="2401842" cy="2402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예방점검 대상 및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계획 수립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87225" y="2922429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예방점검 수행</a:t>
              </a:r>
            </a:p>
          </p:txBody>
        </p:sp>
        <p:sp>
          <p:nvSpPr>
            <p:cNvPr id="17" name="다이아몬드 16"/>
            <p:cNvSpPr/>
            <p:nvPr/>
          </p:nvSpPr>
          <p:spPr>
            <a:xfrm>
              <a:off x="3387225" y="3258660"/>
              <a:ext cx="2401842" cy="344857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유지보수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사항분석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387225" y="3763798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예방 점검 기록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387225" y="4500555"/>
              <a:ext cx="2401842" cy="2402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유지보수 변경 사항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문제 분석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87225" y="4100029"/>
              <a:ext cx="2401842" cy="2402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유지보수 변경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요청 접수</a:t>
              </a:r>
            </a:p>
          </p:txBody>
        </p:sp>
        <p:sp>
          <p:nvSpPr>
            <p:cNvPr id="22" name="다이아몬드 21"/>
            <p:cNvSpPr/>
            <p:nvPr/>
          </p:nvSpPr>
          <p:spPr>
            <a:xfrm>
              <a:off x="3387225" y="4901081"/>
              <a:ext cx="2401842" cy="431071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처리 해결 방안 계획 수립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87225" y="5492434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유지보수 계획 수립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387225" y="5828665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유지보수 수행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387225" y="6164895"/>
              <a:ext cx="2401842" cy="2402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유지보수 기록 및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문서 관리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87225" y="6565419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예방 점검 항목 추가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40599" y="1849441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승인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40599" y="2554050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운영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40599" y="3763798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예방점검 기록 승인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40599" y="4100029"/>
              <a:ext cx="2401842" cy="2402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유지보수 요청서 접수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변경요청서 접수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40599" y="5492433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검수 의뢰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40599" y="5828665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검수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233854" y="5492434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유지보수 지원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233854" y="5028642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처리방안 수립</a:t>
              </a: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4588146" y="2762147"/>
              <a:ext cx="0" cy="160282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4588146" y="3098378"/>
              <a:ext cx="0" cy="160282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4588146" y="3603516"/>
              <a:ext cx="0" cy="160282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4588146" y="4340273"/>
              <a:ext cx="0" cy="160282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4588146" y="4740799"/>
              <a:ext cx="0" cy="160282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4588146" y="5332151"/>
              <a:ext cx="0" cy="160282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>
              <a:off x="4588146" y="6006757"/>
              <a:ext cx="0" cy="160282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>
              <a:off x="4588146" y="6405140"/>
              <a:ext cx="0" cy="160282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2" idx="1"/>
              <a:endCxn id="27" idx="3"/>
            </p:cNvCxnSpPr>
            <p:nvPr/>
          </p:nvCxnSpPr>
          <p:spPr>
            <a:xfrm flipH="1">
              <a:off x="2942440" y="1937416"/>
              <a:ext cx="444784" cy="0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28" idx="2"/>
              <a:endCxn id="29" idx="0"/>
            </p:cNvCxnSpPr>
            <p:nvPr/>
          </p:nvCxnSpPr>
          <p:spPr>
            <a:xfrm>
              <a:off x="1741520" y="2729999"/>
              <a:ext cx="0" cy="1033799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29" idx="2"/>
              <a:endCxn id="30" idx="0"/>
            </p:cNvCxnSpPr>
            <p:nvPr/>
          </p:nvCxnSpPr>
          <p:spPr>
            <a:xfrm>
              <a:off x="1741520" y="3939747"/>
              <a:ext cx="0" cy="160282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8" idx="1"/>
              <a:endCxn id="29" idx="3"/>
            </p:cNvCxnSpPr>
            <p:nvPr/>
          </p:nvCxnSpPr>
          <p:spPr>
            <a:xfrm flipH="1">
              <a:off x="2942440" y="3851773"/>
              <a:ext cx="444784" cy="0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0" idx="3"/>
              <a:endCxn id="21" idx="1"/>
            </p:cNvCxnSpPr>
            <p:nvPr/>
          </p:nvCxnSpPr>
          <p:spPr>
            <a:xfrm>
              <a:off x="2942440" y="4220151"/>
              <a:ext cx="444784" cy="0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31" idx="2"/>
              <a:endCxn id="32" idx="0"/>
            </p:cNvCxnSpPr>
            <p:nvPr/>
          </p:nvCxnSpPr>
          <p:spPr>
            <a:xfrm>
              <a:off x="1741520" y="5668382"/>
              <a:ext cx="0" cy="160282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23" idx="1"/>
              <a:endCxn id="31" idx="3"/>
            </p:cNvCxnSpPr>
            <p:nvPr/>
          </p:nvCxnSpPr>
          <p:spPr>
            <a:xfrm flipH="1" flipV="1">
              <a:off x="2942440" y="5580408"/>
              <a:ext cx="444784" cy="1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32" idx="3"/>
              <a:endCxn id="24" idx="1"/>
            </p:cNvCxnSpPr>
            <p:nvPr/>
          </p:nvCxnSpPr>
          <p:spPr>
            <a:xfrm>
              <a:off x="2942440" y="5916639"/>
              <a:ext cx="444784" cy="0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22" idx="3"/>
              <a:endCxn id="34" idx="1"/>
            </p:cNvCxnSpPr>
            <p:nvPr/>
          </p:nvCxnSpPr>
          <p:spPr>
            <a:xfrm>
              <a:off x="5789067" y="5116617"/>
              <a:ext cx="444787" cy="0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꺾인 연결선 53"/>
            <p:cNvCxnSpPr>
              <a:stCxn id="17" idx="3"/>
              <a:endCxn id="34" idx="0"/>
            </p:cNvCxnSpPr>
            <p:nvPr/>
          </p:nvCxnSpPr>
          <p:spPr>
            <a:xfrm>
              <a:off x="5789067" y="3431088"/>
              <a:ext cx="1645708" cy="1597554"/>
            </a:xfrm>
            <a:prstGeom prst="bentConnector2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4" idx="2"/>
              <a:endCxn id="33" idx="0"/>
            </p:cNvCxnSpPr>
            <p:nvPr/>
          </p:nvCxnSpPr>
          <p:spPr>
            <a:xfrm>
              <a:off x="7434774" y="5204591"/>
              <a:ext cx="0" cy="287843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 55"/>
            <p:cNvCxnSpPr>
              <a:stCxn id="33" idx="2"/>
              <a:endCxn id="24" idx="3"/>
            </p:cNvCxnSpPr>
            <p:nvPr/>
          </p:nvCxnSpPr>
          <p:spPr>
            <a:xfrm rot="5400000">
              <a:off x="6487794" y="4969657"/>
              <a:ext cx="248257" cy="1645708"/>
            </a:xfrm>
            <a:prstGeom prst="bentConnector2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꺾인 연결선 56"/>
            <p:cNvCxnSpPr>
              <a:endCxn id="23" idx="3"/>
            </p:cNvCxnSpPr>
            <p:nvPr/>
          </p:nvCxnSpPr>
          <p:spPr>
            <a:xfrm rot="10800000" flipV="1">
              <a:off x="5789068" y="5332151"/>
              <a:ext cx="1645708" cy="248257"/>
            </a:xfrm>
            <a:prstGeom prst="bentConnector3">
              <a:avLst>
                <a:gd name="adj1" fmla="val 79554"/>
              </a:avLst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꺾인 연결선 57"/>
            <p:cNvCxnSpPr>
              <a:stCxn id="26" idx="3"/>
              <a:endCxn id="16" idx="3"/>
            </p:cNvCxnSpPr>
            <p:nvPr/>
          </p:nvCxnSpPr>
          <p:spPr>
            <a:xfrm flipV="1">
              <a:off x="5789067" y="3010404"/>
              <a:ext cx="15689" cy="3642990"/>
            </a:xfrm>
            <a:prstGeom prst="bentConnector3">
              <a:avLst>
                <a:gd name="adj1" fmla="val 18942858"/>
              </a:avLst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>
              <a:off x="4588146" y="2361621"/>
              <a:ext cx="0" cy="160282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643644" y="3596447"/>
              <a:ext cx="3818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</a:t>
              </a:r>
              <a:endParaRPr lang="ko-KR" altLang="en-US" sz="10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71203" y="3220186"/>
              <a:ext cx="3914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YES</a:t>
              </a:r>
              <a:endParaRPr lang="ko-KR" altLang="en-US" sz="10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630972" y="4741254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추가지원 </a:t>
              </a:r>
              <a:endParaRPr lang="en-US" altLang="ko-KR" sz="1000" dirty="0"/>
            </a:p>
            <a:p>
              <a:pPr algn="ctr"/>
              <a:r>
                <a:rPr lang="ko-KR" altLang="en-US" sz="1000" dirty="0"/>
                <a:t>요청</a:t>
              </a:r>
            </a:p>
          </p:txBody>
        </p:sp>
        <p:cxnSp>
          <p:nvCxnSpPr>
            <p:cNvPr id="63" name="꺾인 연결선 62"/>
            <p:cNvCxnSpPr/>
            <p:nvPr/>
          </p:nvCxnSpPr>
          <p:spPr>
            <a:xfrm rot="16200000" flipH="1">
              <a:off x="2452195" y="1290809"/>
              <a:ext cx="224352" cy="1645705"/>
            </a:xfrm>
            <a:prstGeom prst="bentConnector2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꺾인 연결선 63"/>
            <p:cNvCxnSpPr>
              <a:endCxn id="28" idx="0"/>
            </p:cNvCxnSpPr>
            <p:nvPr/>
          </p:nvCxnSpPr>
          <p:spPr>
            <a:xfrm rot="10800000" flipV="1">
              <a:off x="1741521" y="2324581"/>
              <a:ext cx="1601229" cy="229469"/>
            </a:xfrm>
            <a:prstGeom prst="bentConnector2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6233854" y="2554050"/>
              <a:ext cx="2401842" cy="1759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예방 정비 지원</a:t>
              </a:r>
            </a:p>
          </p:txBody>
        </p:sp>
        <p:cxnSp>
          <p:nvCxnSpPr>
            <p:cNvPr id="66" name="직선 화살표 연결선 65"/>
            <p:cNvCxnSpPr>
              <a:stCxn id="65" idx="1"/>
            </p:cNvCxnSpPr>
            <p:nvPr/>
          </p:nvCxnSpPr>
          <p:spPr>
            <a:xfrm flipH="1">
              <a:off x="5761819" y="2642025"/>
              <a:ext cx="472034" cy="280404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07489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절차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67" name="텍스트 상자 5"/>
          <p:cNvSpPr txBox="1"/>
          <p:nvPr/>
        </p:nvSpPr>
        <p:spPr>
          <a:xfrm>
            <a:off x="827584" y="1484784"/>
            <a:ext cx="482536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유지보수 범위 및 내역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841534" y="2276872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- H/W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유지보수</a:t>
            </a:r>
            <a:endParaRPr lang="en-US" altLang="ko-KR" sz="2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2" y="2864024"/>
            <a:ext cx="7440418" cy="3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971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절차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67" name="텍스트 상자 5"/>
          <p:cNvSpPr txBox="1"/>
          <p:nvPr/>
        </p:nvSpPr>
        <p:spPr>
          <a:xfrm>
            <a:off x="827584" y="1484784"/>
            <a:ext cx="482536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유지보수 범위 및 내역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841534" y="238081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- S/W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유지보수</a:t>
            </a:r>
            <a:endParaRPr lang="en-US" altLang="ko-KR" sz="2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40968"/>
            <a:ext cx="7632824" cy="17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702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장애 대책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67" name="텍스트 상자 5"/>
          <p:cNvSpPr txBox="1"/>
          <p:nvPr/>
        </p:nvSpPr>
        <p:spPr>
          <a:xfrm>
            <a:off x="650579" y="1777563"/>
            <a:ext cx="2193229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장애 복구</a:t>
            </a:r>
            <a:endParaRPr kumimoji="1" lang="en-US" altLang="ko-KR" sz="3600" b="1" dirty="0">
              <a:latin typeface="+mj-lt"/>
            </a:endParaRPr>
          </a:p>
          <a:p>
            <a:r>
              <a:rPr kumimoji="1" lang="ko-KR" altLang="en-US" sz="3600" b="1" dirty="0">
                <a:latin typeface="+mj-lt"/>
              </a:rPr>
              <a:t>처리 절차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291931" y="728547"/>
            <a:ext cx="5168501" cy="5623101"/>
            <a:chOff x="360260" y="508914"/>
            <a:chExt cx="5168501" cy="5623101"/>
          </a:xfrm>
        </p:grpSpPr>
        <p:sp>
          <p:nvSpPr>
            <p:cNvPr id="8" name="직사각형 7"/>
            <p:cNvSpPr/>
            <p:nvPr/>
          </p:nvSpPr>
          <p:spPr>
            <a:xfrm>
              <a:off x="2936473" y="1557930"/>
              <a:ext cx="2592288" cy="3009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장애 접수 및 내용 분석</a:t>
              </a:r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2936473" y="2333913"/>
              <a:ext cx="2592288" cy="432048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문제 해결</a:t>
              </a: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260" y="508914"/>
              <a:ext cx="1296144" cy="1463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360260" y="1557930"/>
              <a:ext cx="1315434" cy="30098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사용자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936473" y="3240958"/>
              <a:ext cx="2592288" cy="3009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세부 내용 분석</a:t>
              </a:r>
            </a:p>
          </p:txBody>
        </p:sp>
        <p:sp>
          <p:nvSpPr>
            <p:cNvPr id="13" name="다이아몬드 12"/>
            <p:cNvSpPr/>
            <p:nvPr/>
          </p:nvSpPr>
          <p:spPr>
            <a:xfrm>
              <a:off x="2936473" y="4016941"/>
              <a:ext cx="2592288" cy="432048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문제 해결</a:t>
              </a:r>
            </a:p>
          </p:txBody>
        </p:sp>
        <p:cxnSp>
          <p:nvCxnSpPr>
            <p:cNvPr id="14" name="직선 화살표 연결선 13"/>
            <p:cNvCxnSpPr>
              <a:stCxn id="8" idx="2"/>
              <a:endCxn id="9" idx="0"/>
            </p:cNvCxnSpPr>
            <p:nvPr/>
          </p:nvCxnSpPr>
          <p:spPr>
            <a:xfrm>
              <a:off x="4232617" y="1858916"/>
              <a:ext cx="0" cy="474997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2936473" y="5831029"/>
              <a:ext cx="2592288" cy="3009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장애 처리 결과 관리</a:t>
              </a:r>
            </a:p>
          </p:txBody>
        </p:sp>
        <p:cxnSp>
          <p:nvCxnSpPr>
            <p:cNvPr id="16" name="직선 화살표 연결선 15"/>
            <p:cNvCxnSpPr>
              <a:endCxn id="12" idx="0"/>
            </p:cNvCxnSpPr>
            <p:nvPr/>
          </p:nvCxnSpPr>
          <p:spPr>
            <a:xfrm>
              <a:off x="4232617" y="2792173"/>
              <a:ext cx="0" cy="448785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12" idx="2"/>
              <a:endCxn id="13" idx="0"/>
            </p:cNvCxnSpPr>
            <p:nvPr/>
          </p:nvCxnSpPr>
          <p:spPr>
            <a:xfrm>
              <a:off x="4232617" y="3541944"/>
              <a:ext cx="0" cy="474997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stCxn id="11" idx="3"/>
            </p:cNvCxnSpPr>
            <p:nvPr/>
          </p:nvCxnSpPr>
          <p:spPr>
            <a:xfrm>
              <a:off x="1675694" y="1708423"/>
              <a:ext cx="1260779" cy="0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267982" y="2885178"/>
              <a:ext cx="4010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NO</a:t>
              </a:r>
              <a:endParaRPr lang="ko-KR" alt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92217" y="2295486"/>
              <a:ext cx="4154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YES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67982" y="4516619"/>
              <a:ext cx="4010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NO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92217" y="3991720"/>
              <a:ext cx="4154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YES</a:t>
              </a:r>
              <a:endParaRPr lang="ko-KR" altLang="en-US" sz="1100" dirty="0"/>
            </a:p>
          </p:txBody>
        </p:sp>
        <p:sp>
          <p:nvSpPr>
            <p:cNvPr id="23" name="다이아몬드 22"/>
            <p:cNvSpPr/>
            <p:nvPr/>
          </p:nvSpPr>
          <p:spPr>
            <a:xfrm>
              <a:off x="2936473" y="4923986"/>
              <a:ext cx="2592288" cy="432048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전문가 파견</a:t>
              </a: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4232617" y="4438590"/>
              <a:ext cx="1" cy="474997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4232617" y="5356032"/>
              <a:ext cx="1" cy="474997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23" idx="1"/>
              <a:endCxn id="11" idx="2"/>
            </p:cNvCxnSpPr>
            <p:nvPr/>
          </p:nvCxnSpPr>
          <p:spPr>
            <a:xfrm rot="10800000">
              <a:off x="1017977" y="1858916"/>
              <a:ext cx="1918496" cy="3281094"/>
            </a:xfrm>
            <a:prstGeom prst="bentConnector2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9" idx="1"/>
            </p:cNvCxnSpPr>
            <p:nvPr/>
          </p:nvCxnSpPr>
          <p:spPr>
            <a:xfrm flipH="1">
              <a:off x="1017977" y="2549937"/>
              <a:ext cx="1918496" cy="0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3" idx="1"/>
            </p:cNvCxnSpPr>
            <p:nvPr/>
          </p:nvCxnSpPr>
          <p:spPr>
            <a:xfrm flipH="1">
              <a:off x="1017977" y="4232965"/>
              <a:ext cx="1918496" cy="0"/>
            </a:xfrm>
            <a:prstGeom prst="straightConnector1">
              <a:avLst/>
            </a:prstGeom>
            <a:ln w="1524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792217" y="4867094"/>
              <a:ext cx="4154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YES</a:t>
              </a:r>
              <a:endParaRPr lang="ko-KR" altLang="en-US" sz="11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67982" y="5462725"/>
              <a:ext cx="4010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NO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849824" y="1427125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장애 발생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86966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장애 대책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67" name="텍스트 상자 5"/>
          <p:cNvSpPr txBox="1"/>
          <p:nvPr/>
        </p:nvSpPr>
        <p:spPr>
          <a:xfrm>
            <a:off x="899592" y="1556792"/>
            <a:ext cx="466345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유형별 장애대처 방안</a:t>
            </a: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56" y="2564904"/>
            <a:ext cx="7112420" cy="353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38964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교육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67" name="텍스트 상자 5"/>
          <p:cNvSpPr txBox="1"/>
          <p:nvPr/>
        </p:nvSpPr>
        <p:spPr>
          <a:xfrm>
            <a:off x="827584" y="1484784"/>
            <a:ext cx="374012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사용자 교육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841534" y="2276872"/>
            <a:ext cx="4767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-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일정 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: 2017.06.22 ~ 2017.06.23(2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일간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08" y="2780928"/>
            <a:ext cx="3583758" cy="381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733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교육</a:t>
            </a:r>
            <a:endParaRPr lang="en-US" altLang="ko-KR" dirty="0">
              <a:solidFill>
                <a:schemeClr val="bg1"/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계획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07</a:t>
            </a:r>
          </a:p>
        </p:txBody>
      </p:sp>
      <p:sp>
        <p:nvSpPr>
          <p:cNvPr id="67" name="텍스트 상자 5"/>
          <p:cNvSpPr txBox="1"/>
          <p:nvPr/>
        </p:nvSpPr>
        <p:spPr>
          <a:xfrm>
            <a:off x="827584" y="1484784"/>
            <a:ext cx="374012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사용자 교육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841534" y="2276872"/>
            <a:ext cx="4552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일정 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: 2017.06.22 ~ 2017.06.25(4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일간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66392"/>
            <a:ext cx="9144000" cy="4558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4" y="2676982"/>
            <a:ext cx="6250746" cy="344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6224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비용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67" name="텍스트 상자 5"/>
          <p:cNvSpPr txBox="1"/>
          <p:nvPr/>
        </p:nvSpPr>
        <p:spPr>
          <a:xfrm>
            <a:off x="827584" y="1268760"/>
            <a:ext cx="311655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유지보수 비용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20888"/>
            <a:ext cx="7252838" cy="1747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841534" y="2020778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-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인건비</a:t>
            </a:r>
            <a:endParaRPr lang="en-US" altLang="ko-KR" sz="20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841534" y="5288721"/>
            <a:ext cx="573426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출장비</a:t>
            </a:r>
            <a:endParaRPr lang="en-US" altLang="ko-KR" sz="20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ko-KR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왕복버스비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구미종합버스터미널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&lt;-&gt;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성남종합버스터미널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) : 41,400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원</a:t>
            </a:r>
            <a:endParaRPr lang="en-US" altLang="ko-KR" sz="15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초기집중 출장비 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: 41,400 * </a:t>
            </a:r>
            <a:r>
              <a:rPr lang="ko-KR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비상주인원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(2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명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) * 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근무일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(1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회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) = 82,800</a:t>
            </a:r>
          </a:p>
          <a:p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상시 출장비 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: 41,400 * </a:t>
            </a:r>
            <a:r>
              <a:rPr lang="ko-KR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비상주인원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(3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명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) * 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근무일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(11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회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) = 1,366,200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6679684" y="5901660"/>
            <a:ext cx="14927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=&gt; 1,449,000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원</a:t>
            </a:r>
            <a:endParaRPr lang="en-US" altLang="ko-KR" sz="15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804248" y="2695054"/>
            <a:ext cx="1348182" cy="1473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72240" y="5901660"/>
            <a:ext cx="1200160" cy="296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841534" y="4454242"/>
            <a:ext cx="47291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사용자 교육 인건비</a:t>
            </a:r>
            <a:endParaRPr lang="en-US" altLang="ko-KR" sz="20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28,317 * 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교육시간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(3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시간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) * 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교육담당자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(2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명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) = 169,902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6679684" y="4762019"/>
            <a:ext cx="14446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=&gt;   169,902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원</a:t>
            </a:r>
            <a:endParaRPr lang="en-US" altLang="ko-KR" sz="15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72240" y="4762019"/>
            <a:ext cx="1200160" cy="296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4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비용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67" name="텍스트 상자 5"/>
          <p:cNvSpPr txBox="1"/>
          <p:nvPr/>
        </p:nvSpPr>
        <p:spPr>
          <a:xfrm>
            <a:off x="827584" y="1484784"/>
            <a:ext cx="311655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유지보수 비용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72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-36512" y="3429000"/>
            <a:ext cx="9144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FF0000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14,531,511</a:t>
            </a:r>
          </a:p>
          <a:p>
            <a:pPr algn="ctr"/>
            <a:r>
              <a:rPr lang="en-US" altLang="ko-KR" sz="4500" dirty="0"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ko-KR" altLang="en-US" sz="4500" dirty="0" err="1">
                <a:latin typeface="고도 B" panose="02000503000000020004" pitchFamily="2" charset="-127"/>
                <a:ea typeface="고도 B" panose="02000503000000020004" pitchFamily="2" charset="-127"/>
              </a:rPr>
              <a:t>일천사백오십삼만일천오백일십일원</a:t>
            </a:r>
            <a:r>
              <a:rPr lang="en-US" altLang="ko-KR" sz="4500" dirty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006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10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908177" y="2890391"/>
            <a:ext cx="6684843" cy="107721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요구사항 분석 단계의 개념적 설계에서</a:t>
            </a:r>
            <a:endParaRPr lang="en-US" altLang="ko-KR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정규화 과정을 통해 도출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314019" y="1555276"/>
            <a:ext cx="370486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+mj-lt"/>
              </a:rPr>
              <a:t>논리 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1623962" y="2579420"/>
            <a:ext cx="590036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960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감사합니다</a:t>
            </a:r>
            <a:endParaRPr lang="ko-KR" altLang="en-US" sz="9600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  <a:cs typeface="NanumSquareOTF ExtraBold" charset="-127"/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>
            <a:off x="1609018" y="2659371"/>
            <a:ext cx="590036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1609018" y="4156768"/>
            <a:ext cx="590036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41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11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+mj-lt"/>
                <a:ea typeface="나눔명조 ExtraBold" pitchFamily="18" charset="-127"/>
              </a:rPr>
              <a:t>01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167989"/>
            <a:ext cx="7092280" cy="4622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상자 7"/>
          <p:cNvSpPr txBox="1"/>
          <p:nvPr/>
        </p:nvSpPr>
        <p:spPr>
          <a:xfrm>
            <a:off x="314019" y="1555276"/>
            <a:ext cx="370486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+mj-lt"/>
              </a:rPr>
              <a:t>논리 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1274952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1957552" y="1124744"/>
            <a:ext cx="531267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상세설계 기술서</a:t>
            </a:r>
          </a:p>
        </p:txBody>
      </p:sp>
      <p:cxnSp>
        <p:nvCxnSpPr>
          <p:cNvPr id="11" name="직선 연결선[R] 10"/>
          <p:cNvCxnSpPr/>
          <p:nvPr/>
        </p:nvCxnSpPr>
        <p:spPr>
          <a:xfrm>
            <a:off x="1621817" y="1142123"/>
            <a:ext cx="590036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1621817" y="2639520"/>
            <a:ext cx="5974519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621817" y="2030339"/>
            <a:ext cx="5900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32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Software Design Description</a:t>
            </a:r>
            <a:endParaRPr kumimoji="1" lang="ko-KR" altLang="en-US" sz="3200" b="1" dirty="0">
              <a:solidFill>
                <a:srgbClr val="A8815A"/>
              </a:solidFill>
              <a:latin typeface="+mj-lt"/>
              <a:ea typeface="Godo B" charset="-127"/>
              <a:cs typeface="Godo B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3347864" y="3099069"/>
            <a:ext cx="375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1.</a:t>
            </a:r>
            <a:r>
              <a:rPr kumimoji="1" lang="ko-KR" altLang="en-US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 화면 양식</a:t>
            </a:r>
          </a:p>
        </p:txBody>
      </p:sp>
      <p:sp>
        <p:nvSpPr>
          <p:cNvPr id="9" name="텍스트 상자 15"/>
          <p:cNvSpPr txBox="1"/>
          <p:nvPr/>
        </p:nvSpPr>
        <p:spPr>
          <a:xfrm>
            <a:off x="3347864" y="3503329"/>
            <a:ext cx="375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2.</a:t>
            </a:r>
            <a:r>
              <a:rPr kumimoji="1" lang="ko-KR" altLang="en-US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 입출력 양식</a:t>
            </a:r>
          </a:p>
        </p:txBody>
      </p:sp>
      <p:sp>
        <p:nvSpPr>
          <p:cNvPr id="13" name="텍스트 상자 15"/>
          <p:cNvSpPr txBox="1"/>
          <p:nvPr/>
        </p:nvSpPr>
        <p:spPr>
          <a:xfrm>
            <a:off x="3347864" y="3902132"/>
            <a:ext cx="375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3. </a:t>
            </a:r>
            <a:r>
              <a:rPr kumimoji="1" lang="ko-KR" altLang="en-US" sz="2000" b="1" dirty="0" err="1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응집도와</a:t>
            </a:r>
            <a:r>
              <a:rPr kumimoji="1" lang="ko-KR" altLang="en-US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 결합도</a:t>
            </a:r>
          </a:p>
        </p:txBody>
      </p:sp>
      <p:sp>
        <p:nvSpPr>
          <p:cNvPr id="14" name="텍스트 상자 15"/>
          <p:cNvSpPr txBox="1"/>
          <p:nvPr/>
        </p:nvSpPr>
        <p:spPr>
          <a:xfrm>
            <a:off x="3347864" y="4300935"/>
            <a:ext cx="375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4. </a:t>
            </a:r>
            <a:r>
              <a:rPr kumimoji="1" lang="ko-KR" altLang="en-US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변환흐름중심설계</a:t>
            </a:r>
          </a:p>
        </p:txBody>
      </p:sp>
      <p:sp>
        <p:nvSpPr>
          <p:cNvPr id="17" name="텍스트 상자 15"/>
          <p:cNvSpPr txBox="1"/>
          <p:nvPr/>
        </p:nvSpPr>
        <p:spPr>
          <a:xfrm>
            <a:off x="3347864" y="4698431"/>
            <a:ext cx="375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5. </a:t>
            </a:r>
            <a:r>
              <a:rPr kumimoji="1" lang="ko-KR" altLang="en-US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프로그램 구조도</a:t>
            </a:r>
            <a:r>
              <a:rPr kumimoji="1" lang="en-US" altLang="ko-KR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 </a:t>
            </a:r>
            <a:endParaRPr kumimoji="1" lang="ko-KR" altLang="en-US" sz="2000" b="1" dirty="0">
              <a:solidFill>
                <a:srgbClr val="A8815A"/>
              </a:solidFill>
              <a:latin typeface="+mj-lt"/>
              <a:ea typeface="Godo B" charset="-127"/>
              <a:cs typeface="Godo B" charset="-127"/>
            </a:endParaRPr>
          </a:p>
        </p:txBody>
      </p:sp>
      <p:sp>
        <p:nvSpPr>
          <p:cNvPr id="18" name="텍스트 상자 15"/>
          <p:cNvSpPr txBox="1"/>
          <p:nvPr/>
        </p:nvSpPr>
        <p:spPr>
          <a:xfrm>
            <a:off x="3347864" y="5489559"/>
            <a:ext cx="3751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7. </a:t>
            </a:r>
            <a:r>
              <a:rPr kumimoji="1" lang="ko-KR" altLang="en-US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서브스키마 상세설계 명세서</a:t>
            </a:r>
          </a:p>
        </p:txBody>
      </p:sp>
      <p:sp>
        <p:nvSpPr>
          <p:cNvPr id="25" name="텍스트 상자 15"/>
          <p:cNvSpPr txBox="1"/>
          <p:nvPr/>
        </p:nvSpPr>
        <p:spPr>
          <a:xfrm>
            <a:off x="3347864" y="5890243"/>
            <a:ext cx="3751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8. </a:t>
            </a:r>
            <a:r>
              <a:rPr kumimoji="1" lang="ko-KR" altLang="en-US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물리 데이터베이스</a:t>
            </a:r>
          </a:p>
        </p:txBody>
      </p:sp>
      <p:sp>
        <p:nvSpPr>
          <p:cNvPr id="26" name="텍스트 상자 15"/>
          <p:cNvSpPr txBox="1"/>
          <p:nvPr/>
        </p:nvSpPr>
        <p:spPr>
          <a:xfrm>
            <a:off x="3347864" y="5093160"/>
            <a:ext cx="3751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6. </a:t>
            </a:r>
            <a:r>
              <a:rPr kumimoji="1" lang="ko-KR" altLang="en-US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모듈 명세서</a:t>
            </a:r>
            <a:r>
              <a:rPr kumimoji="1" lang="en-US" altLang="ko-KR" sz="20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 </a:t>
            </a:r>
            <a:endParaRPr kumimoji="1" lang="ko-KR" altLang="en-US" sz="2000" b="1" dirty="0">
              <a:solidFill>
                <a:srgbClr val="A8815A"/>
              </a:solidFill>
              <a:latin typeface="+mj-lt"/>
              <a:ea typeface="Godo B" charset="-127"/>
              <a:cs typeface="Godo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51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상세설계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01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633142" y="1538372"/>
            <a:ext cx="219322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화면 양식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360108200" descr="EMB0000290816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6" y="2654419"/>
            <a:ext cx="8609087" cy="303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6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279611"/>
            <a:ext cx="4770894" cy="62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1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상세설계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+mj-lt"/>
                <a:ea typeface="나눔명조 ExtraBold" pitchFamily="18" charset="-127"/>
              </a:rPr>
              <a:t>01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633142" y="1538372"/>
            <a:ext cx="219322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화면 양식</a:t>
            </a:r>
          </a:p>
        </p:txBody>
      </p:sp>
      <p:pic>
        <p:nvPicPr>
          <p:cNvPr id="11265" name="_x360110360" descr="EMB0000290816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4904"/>
            <a:ext cx="499015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_x360110280" descr="EMB00002908163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389509"/>
            <a:ext cx="4608512" cy="268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72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314217"/>
            <a:ext cx="5500190" cy="622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6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상세설계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01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633142" y="1538372"/>
            <a:ext cx="1917513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입출력</a:t>
            </a:r>
            <a:endParaRPr kumimoji="1" lang="en-US" altLang="ko-KR" sz="3600" b="1" dirty="0">
              <a:latin typeface="+mj-lt"/>
            </a:endParaRPr>
          </a:p>
          <a:p>
            <a:r>
              <a:rPr kumimoji="1" lang="ko-KR" altLang="en-US" sz="3600" b="1" dirty="0">
                <a:latin typeface="+mj-lt"/>
              </a:rPr>
              <a:t>     양식</a:t>
            </a:r>
          </a:p>
        </p:txBody>
      </p:sp>
      <p:pic>
        <p:nvPicPr>
          <p:cNvPr id="9219" name="_x360110680" descr="EMB0000290816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12976"/>
            <a:ext cx="6552728" cy="23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6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-1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1484784"/>
            <a:ext cx="60674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0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331640" y="0"/>
            <a:ext cx="781236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1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33265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제안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목차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19672" y="983043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Godo B" pitchFamily="2" charset="-127"/>
                <a:ea typeface="Godo B" pitchFamily="2" charset="-127"/>
              </a:rPr>
              <a:t>01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1691680" y="1669209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19672" y="1709044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A8815A"/>
                </a:solidFill>
                <a:latin typeface="Godo B" pitchFamily="2" charset="-127"/>
                <a:ea typeface="Godo B" pitchFamily="2" charset="-127"/>
              </a:rPr>
              <a:t>설계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19672" y="2333654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Godo B" pitchFamily="2" charset="-127"/>
                <a:ea typeface="Godo B" pitchFamily="2" charset="-127"/>
              </a:rPr>
              <a:t>02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19672" y="3059655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A8815A"/>
                </a:solidFill>
                <a:latin typeface="Godo B" pitchFamily="2" charset="-127"/>
                <a:ea typeface="Godo B" pitchFamily="2" charset="-127"/>
              </a:rPr>
              <a:t>구현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19672" y="368426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Godo B" pitchFamily="2" charset="-127"/>
                <a:ea typeface="Godo B" pitchFamily="2" charset="-127"/>
              </a:rPr>
              <a:t>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19672" y="4410266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A8815A"/>
                </a:solidFill>
                <a:latin typeface="Godo B" pitchFamily="2" charset="-127"/>
                <a:ea typeface="Godo B" pitchFamily="2" charset="-127"/>
              </a:rPr>
              <a:t>테스트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1691680" y="3019820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691680" y="4370431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19672" y="5034876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>
                <a:solidFill>
                  <a:srgbClr val="A8815A"/>
                </a:solidFill>
                <a:latin typeface="Godo B" pitchFamily="2" charset="-127"/>
                <a:ea typeface="Godo B" pitchFamily="2" charset="-127"/>
              </a:rPr>
              <a:t>04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19672" y="5760880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A8815A"/>
                </a:solidFill>
                <a:latin typeface="Godo B" pitchFamily="2" charset="-127"/>
                <a:ea typeface="Godo B" pitchFamily="2" charset="-127"/>
              </a:rPr>
              <a:t>유지보수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691680" y="5721042"/>
            <a:ext cx="1656184" cy="0"/>
          </a:xfrm>
          <a:prstGeom prst="line">
            <a:avLst/>
          </a:prstGeom>
          <a:ln>
            <a:solidFill>
              <a:srgbClr val="A881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870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상세설계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+mj-lt"/>
                <a:ea typeface="나눔명조 ExtraBold" pitchFamily="18" charset="-127"/>
              </a:rPr>
              <a:t>01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1475656" y="671888"/>
            <a:ext cx="4339650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변환흐름중심기법의</a:t>
            </a:r>
            <a:endParaRPr kumimoji="1" lang="en-US" altLang="ko-KR" sz="3600" b="1" dirty="0">
              <a:latin typeface="+mj-lt"/>
            </a:endParaRPr>
          </a:p>
          <a:p>
            <a:r>
              <a:rPr kumimoji="1" lang="en-US" altLang="ko-KR" sz="3600" b="1" dirty="0">
                <a:latin typeface="+mj-lt"/>
              </a:rPr>
              <a:t>      </a:t>
            </a:r>
            <a:r>
              <a:rPr kumimoji="1" lang="ko-KR" altLang="en-US" sz="3600" b="1" dirty="0">
                <a:latin typeface="+mj-lt"/>
              </a:rPr>
              <a:t>입력</a:t>
            </a:r>
            <a:r>
              <a:rPr kumimoji="1" lang="en-US" altLang="ko-KR" sz="3600" b="1" dirty="0">
                <a:latin typeface="+mj-lt"/>
              </a:rPr>
              <a:t>, </a:t>
            </a:r>
            <a:r>
              <a:rPr kumimoji="1" lang="ko-KR" altLang="en-US" sz="3600" b="1" dirty="0">
                <a:latin typeface="+mj-lt"/>
              </a:rPr>
              <a:t>출력 경계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060848"/>
            <a:ext cx="7863731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상세설계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01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78084"/>
            <a:ext cx="7622059" cy="4268646"/>
          </a:xfrm>
          <a:prstGeom prst="rect">
            <a:avLst/>
          </a:prstGeom>
        </p:spPr>
      </p:pic>
      <p:sp>
        <p:nvSpPr>
          <p:cNvPr id="7" name="텍스트 상자 9"/>
          <p:cNvSpPr txBox="1"/>
          <p:nvPr/>
        </p:nvSpPr>
        <p:spPr>
          <a:xfrm>
            <a:off x="633142" y="1538372"/>
            <a:ext cx="2379177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프로그램</a:t>
            </a:r>
            <a:endParaRPr kumimoji="1" lang="en-US" altLang="ko-KR" sz="3600" b="1" dirty="0">
              <a:latin typeface="+mj-lt"/>
            </a:endParaRPr>
          </a:p>
          <a:p>
            <a:r>
              <a:rPr kumimoji="1" lang="en-US" altLang="ko-KR" sz="3600" b="1" dirty="0">
                <a:latin typeface="+mj-lt"/>
              </a:rPr>
              <a:t>     </a:t>
            </a:r>
            <a:r>
              <a:rPr kumimoji="1" lang="ko-KR" altLang="en-US" sz="3600" b="1" dirty="0">
                <a:latin typeface="+mj-lt"/>
              </a:rPr>
              <a:t>구조도</a:t>
            </a:r>
          </a:p>
        </p:txBody>
      </p:sp>
    </p:spTree>
    <p:extLst>
      <p:ext uri="{BB962C8B-B14F-4D97-AF65-F5344CB8AC3E}">
        <p14:creationId xmlns:p14="http://schemas.microsoft.com/office/powerpoint/2010/main" val="618369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상세설계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01</a:t>
            </a:r>
          </a:p>
        </p:txBody>
      </p:sp>
      <p:pic>
        <p:nvPicPr>
          <p:cNvPr id="2050" name="Picture 2" descr="C:\Users\jh\Desktop\KakaoTalk_20170618_1754175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79605"/>
            <a:ext cx="5899546" cy="403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h\Desktop\KakaoTalk_20170618_17541419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9797"/>
            <a:ext cx="5899546" cy="223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상자 9"/>
          <p:cNvSpPr txBox="1"/>
          <p:nvPr/>
        </p:nvSpPr>
        <p:spPr>
          <a:xfrm>
            <a:off x="633142" y="1538372"/>
            <a:ext cx="249299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모듈명세서</a:t>
            </a:r>
          </a:p>
        </p:txBody>
      </p:sp>
    </p:spTree>
    <p:extLst>
      <p:ext uri="{BB962C8B-B14F-4D97-AF65-F5344CB8AC3E}">
        <p14:creationId xmlns:p14="http://schemas.microsoft.com/office/powerpoint/2010/main" val="2565128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상세설계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01</a:t>
            </a:r>
          </a:p>
        </p:txBody>
      </p:sp>
      <p:sp>
        <p:nvSpPr>
          <p:cNvPr id="7" name="텍스트 상자 9"/>
          <p:cNvSpPr txBox="1"/>
          <p:nvPr/>
        </p:nvSpPr>
        <p:spPr>
          <a:xfrm>
            <a:off x="1331640" y="692696"/>
            <a:ext cx="3902030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 err="1">
                <a:latin typeface="+mj-lt"/>
              </a:rPr>
              <a:t>서브스키마</a:t>
            </a:r>
            <a:r>
              <a:rPr kumimoji="1" lang="ko-KR" altLang="en-US" sz="3600" b="1" dirty="0">
                <a:latin typeface="+mj-lt"/>
              </a:rPr>
              <a:t> </a:t>
            </a:r>
            <a:endParaRPr kumimoji="1" lang="en-US" altLang="ko-KR" sz="3600" b="1" dirty="0">
              <a:latin typeface="+mj-lt"/>
            </a:endParaRPr>
          </a:p>
          <a:p>
            <a:r>
              <a:rPr kumimoji="1" lang="en-US" altLang="ko-KR" sz="3600" b="1" dirty="0">
                <a:latin typeface="+mj-lt"/>
              </a:rPr>
              <a:t>   </a:t>
            </a:r>
            <a:r>
              <a:rPr kumimoji="1" lang="ko-KR" altLang="en-US" sz="3600" b="1" dirty="0">
                <a:latin typeface="+mj-lt"/>
              </a:rPr>
              <a:t>상세설계명세서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23" y="2461259"/>
            <a:ext cx="7803009" cy="318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8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상세설계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01</a:t>
            </a:r>
          </a:p>
        </p:txBody>
      </p:sp>
      <p:sp>
        <p:nvSpPr>
          <p:cNvPr id="7" name="텍스트 상자 9"/>
          <p:cNvSpPr txBox="1"/>
          <p:nvPr/>
        </p:nvSpPr>
        <p:spPr>
          <a:xfrm>
            <a:off x="1183904" y="690100"/>
            <a:ext cx="4039888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물리</a:t>
            </a:r>
            <a:r>
              <a:rPr kumimoji="1" lang="en-US" altLang="ko-KR" sz="3600" b="1" dirty="0">
                <a:latin typeface="+mj-lt"/>
              </a:rPr>
              <a:t> </a:t>
            </a:r>
            <a:r>
              <a:rPr kumimoji="1" lang="ko-KR" altLang="en-US" sz="3600" b="1" dirty="0">
                <a:latin typeface="+mj-lt"/>
              </a:rPr>
              <a:t>데이터베이스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484784"/>
            <a:ext cx="5047403" cy="522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52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80420" y="1124744"/>
            <a:ext cx="1654544" cy="99742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dist"/>
            <a:r>
              <a:rPr lang="ko-KR" altLang="en-US" sz="6000">
                <a:solidFill>
                  <a:srgbClr val="A8815A"/>
                </a:solidFill>
              </a:rPr>
              <a:t>구현</a:t>
            </a:r>
          </a:p>
        </p:txBody>
      </p:sp>
      <p:cxnSp>
        <p:nvCxnSpPr>
          <p:cNvPr id="6" name="직선 연결선[R] 10"/>
          <p:cNvCxnSpPr/>
          <p:nvPr/>
        </p:nvCxnSpPr>
        <p:spPr>
          <a:xfrm>
            <a:off x="1911995" y="1142123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1"/>
          <p:cNvCxnSpPr/>
          <p:nvPr/>
        </p:nvCxnSpPr>
        <p:spPr>
          <a:xfrm>
            <a:off x="1911995" y="2639520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2"/>
          <p:cNvSpPr txBox="1"/>
          <p:nvPr/>
        </p:nvSpPr>
        <p:spPr>
          <a:xfrm>
            <a:off x="3096344" y="2054773"/>
            <a:ext cx="3276364" cy="572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3200" b="1">
                <a:solidFill>
                  <a:srgbClr val="A8815A"/>
                </a:solidFill>
              </a:rPr>
              <a:t>implementation</a:t>
            </a:r>
          </a:p>
        </p:txBody>
      </p:sp>
      <p:sp>
        <p:nvSpPr>
          <p:cNvPr id="9" name="TextBox 4"/>
          <p:cNvSpPr txBox="1"/>
          <p:nvPr/>
        </p:nvSpPr>
        <p:spPr>
          <a:xfrm>
            <a:off x="3543591" y="2998143"/>
            <a:ext cx="1929474" cy="224822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dist"/>
            <a:endParaRPr lang="en-US" altLang="ko-KR" sz="2000">
              <a:solidFill>
                <a:srgbClr val="A8815A"/>
              </a:solidFill>
            </a:endParaRPr>
          </a:p>
          <a:p>
            <a:pPr marL="1143000" indent="-1143000" algn="dist">
              <a:buAutoNum type="arabicPeriod"/>
            </a:pPr>
            <a:endParaRPr lang="en-US" altLang="ko-KR" sz="1400">
              <a:solidFill>
                <a:srgbClr val="A8815A"/>
              </a:solidFill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>
                <a:solidFill>
                  <a:srgbClr val="A8815A"/>
                </a:solidFill>
              </a:rPr>
              <a:t>구현 계획서</a:t>
            </a:r>
          </a:p>
          <a:p>
            <a:pPr marL="457200" indent="-457200" algn="dist">
              <a:buFont typeface="+mj-lt"/>
              <a:buAutoNum type="arabicPeriod"/>
            </a:pPr>
            <a:endParaRPr lang="en-US" altLang="ko-KR" sz="1400">
              <a:solidFill>
                <a:srgbClr val="A8815A"/>
              </a:solidFill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>
                <a:solidFill>
                  <a:srgbClr val="A8815A"/>
                </a:solidFill>
              </a:rPr>
              <a:t>구현 결과서</a:t>
            </a:r>
          </a:p>
          <a:p>
            <a:pPr marL="457200" indent="-457200" algn="dist">
              <a:buFont typeface="+mj-lt"/>
              <a:buAutoNum type="arabicPeriod"/>
            </a:pPr>
            <a:endParaRPr lang="en-US" altLang="ko-KR" sz="1400">
              <a:solidFill>
                <a:srgbClr val="A8815A"/>
              </a:solidFill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>
                <a:solidFill>
                  <a:srgbClr val="A8815A"/>
                </a:solidFill>
              </a:rPr>
              <a:t>시연</a:t>
            </a:r>
          </a:p>
          <a:p>
            <a:pPr marL="457200" indent="-457200" algn="dist">
              <a:buFont typeface="+mj-lt"/>
              <a:buAutoNum type="arabicPeriod"/>
            </a:pPr>
            <a:endParaRPr lang="ko-KR" altLang="en-US" sz="2000">
              <a:solidFill>
                <a:srgbClr val="A881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2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4"/>
          <p:cNvSpPr txBox="1"/>
          <p:nvPr/>
        </p:nvSpPr>
        <p:spPr>
          <a:xfrm>
            <a:off x="2599104" y="1124744"/>
            <a:ext cx="4102686" cy="9974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dist"/>
            <a:r>
              <a:rPr lang="ko-KR" altLang="en-US" sz="6000" b="1">
                <a:solidFill>
                  <a:srgbClr val="A8815A"/>
                </a:solidFill>
              </a:rPr>
              <a:t>구현 계획서</a:t>
            </a:r>
          </a:p>
        </p:txBody>
      </p:sp>
      <p:cxnSp>
        <p:nvCxnSpPr>
          <p:cNvPr id="12" name="직선 연결선[R] 10"/>
          <p:cNvCxnSpPr/>
          <p:nvPr/>
        </p:nvCxnSpPr>
        <p:spPr>
          <a:xfrm>
            <a:off x="1911995" y="1142123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1"/>
          <p:cNvCxnSpPr/>
          <p:nvPr/>
        </p:nvCxnSpPr>
        <p:spPr>
          <a:xfrm>
            <a:off x="1911995" y="2639520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2"/>
          <p:cNvSpPr txBox="1"/>
          <p:nvPr/>
        </p:nvSpPr>
        <p:spPr>
          <a:xfrm>
            <a:off x="1911995" y="2054773"/>
            <a:ext cx="5405126" cy="572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3200">
                <a:solidFill>
                  <a:srgbClr val="A8815A"/>
                </a:solidFill>
              </a:rPr>
              <a:t>Implementation Plan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599104" y="2924944"/>
            <a:ext cx="3917139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indent="-457200" algn="dist" latinLnBrk="1" hangingPunct="1">
              <a:buFont typeface="+mj-lt"/>
              <a:buAutoNum type="arabicPeriod"/>
            </a:pPr>
            <a:r>
              <a:rPr lang="ko-KR" altLang="en-US" sz="2000" spc="5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개발환경</a:t>
            </a:r>
            <a:r>
              <a:rPr lang="ko-KR" altLang="en-US" sz="2000" b="0" i="0" spc="5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 </a:t>
            </a:r>
          </a:p>
          <a:p>
            <a:pPr marL="457200" indent="-457200" algn="dist" latinLnBrk="1" hangingPunct="1">
              <a:buFont typeface="+mj-lt"/>
              <a:buAutoNum type="arabicPeriod"/>
            </a:pPr>
            <a:endParaRPr lang="ko-KR" altLang="en-US" sz="2000" b="0" i="0" spc="5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  <a:cs typeface="맑은 고딕"/>
            </a:endParaRPr>
          </a:p>
          <a:p>
            <a:pPr marL="457200" indent="-457200" algn="dist" latinLnBrk="1" hangingPunct="1">
              <a:buFont typeface="+mj-lt"/>
              <a:buAutoNum type="arabicPeriod"/>
            </a:pPr>
            <a:r>
              <a:rPr lang="ko-KR" altLang="en-US" sz="2000" spc="5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업무분류표</a:t>
            </a:r>
            <a:endParaRPr lang="en-US" altLang="ko-KR" sz="2000" spc="5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  <a:cs typeface="맑은 고딕"/>
            </a:endParaRPr>
          </a:p>
          <a:p>
            <a:pPr marL="457200" indent="-457200" algn="dist" latinLnBrk="1" hangingPunct="1">
              <a:buFont typeface="+mj-lt"/>
              <a:buAutoNum type="arabicPeriod"/>
            </a:pPr>
            <a:endParaRPr lang="en-US" altLang="ko-KR" sz="2000" spc="5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  <a:cs typeface="맑은 고딕"/>
            </a:endParaRPr>
          </a:p>
          <a:p>
            <a:pPr marL="457200" indent="-457200" algn="dist" latinLnBrk="1" hangingPunct="1">
              <a:buFont typeface="+mj-lt"/>
              <a:buAutoNum type="arabicPeriod"/>
            </a:pPr>
            <a:r>
              <a:rPr lang="ko-KR" altLang="en-US" sz="2000" b="0" i="0" spc="5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일정</a:t>
            </a:r>
          </a:p>
          <a:p>
            <a:pPr algn="dist" latinLnBrk="1" hangingPunct="1"/>
            <a:endParaRPr lang="ko-KR" altLang="en-US" sz="2000" dirty="0">
              <a:solidFill>
                <a:srgbClr val="A881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4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26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4488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ko-KR" altLang="en-US">
                <a:solidFill>
                  <a:schemeClr val="bg1"/>
                </a:solidFill>
              </a:rPr>
              <a:t>계획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02</a:t>
            </a:r>
          </a:p>
        </p:txBody>
      </p:sp>
      <p:sp>
        <p:nvSpPr>
          <p:cNvPr id="89" name="텍스트 상자 9"/>
          <p:cNvSpPr txBox="1"/>
          <p:nvPr/>
        </p:nvSpPr>
        <p:spPr>
          <a:xfrm>
            <a:off x="288036" y="1584198"/>
            <a:ext cx="2086004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개발 환경</a:t>
            </a:r>
          </a:p>
        </p:txBody>
      </p:sp>
      <p:pic>
        <p:nvPicPr>
          <p:cNvPr id="90" name="그림 89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43607" y="2592324"/>
            <a:ext cx="7493889" cy="18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09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27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4488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ko-KR" altLang="en-US">
                <a:solidFill>
                  <a:schemeClr val="bg1"/>
                </a:solidFill>
              </a:rPr>
              <a:t>계획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02</a:t>
            </a:r>
          </a:p>
        </p:txBody>
      </p:sp>
      <p:sp>
        <p:nvSpPr>
          <p:cNvPr id="91" name="텍스트 상자 9"/>
          <p:cNvSpPr txBox="1"/>
          <p:nvPr/>
        </p:nvSpPr>
        <p:spPr>
          <a:xfrm>
            <a:off x="288034" y="1584198"/>
            <a:ext cx="252755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업무 분류표</a:t>
            </a:r>
          </a:p>
        </p:txBody>
      </p:sp>
      <p:pic>
        <p:nvPicPr>
          <p:cNvPr id="92" name="그림 9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43608" y="2592324"/>
            <a:ext cx="7632900" cy="36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4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28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4488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ko-KR" altLang="en-US">
                <a:solidFill>
                  <a:schemeClr val="bg1"/>
                </a:solidFill>
              </a:rPr>
              <a:t>계획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02</a:t>
            </a:r>
          </a:p>
        </p:txBody>
      </p:sp>
      <p:sp>
        <p:nvSpPr>
          <p:cNvPr id="93" name="텍스트 상자 9"/>
          <p:cNvSpPr txBox="1"/>
          <p:nvPr/>
        </p:nvSpPr>
        <p:spPr>
          <a:xfrm>
            <a:off x="288034" y="1584198"/>
            <a:ext cx="106070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일정</a:t>
            </a:r>
          </a:p>
        </p:txBody>
      </p:sp>
      <p:pic>
        <p:nvPicPr>
          <p:cNvPr id="94" name="그림 9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2071687" y="838200"/>
            <a:ext cx="5871368" cy="59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53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2674093" y="1124744"/>
            <a:ext cx="3879588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/>
            <a:r>
              <a:rPr lang="ko-KR" altLang="en-US" sz="6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설계 기술서</a:t>
            </a:r>
          </a:p>
        </p:txBody>
      </p:sp>
      <p:cxnSp>
        <p:nvCxnSpPr>
          <p:cNvPr id="11" name="직선 연결선[R] 10"/>
          <p:cNvCxnSpPr/>
          <p:nvPr/>
        </p:nvCxnSpPr>
        <p:spPr>
          <a:xfrm>
            <a:off x="1621817" y="1142123"/>
            <a:ext cx="590036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1621817" y="2639520"/>
            <a:ext cx="590036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621817" y="2030339"/>
            <a:ext cx="5900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32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Software Design Description</a:t>
            </a:r>
            <a:endParaRPr kumimoji="1" lang="ko-KR" altLang="en-US" sz="3200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  <a:cs typeface="NanumSquareOTF ExtraBold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3303832" y="3805322"/>
            <a:ext cx="2708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1.</a:t>
            </a:r>
            <a:r>
              <a:rPr kumimoji="1" lang="ko-KR" altLang="en-US" sz="32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 기본 설계</a:t>
            </a:r>
          </a:p>
        </p:txBody>
      </p:sp>
      <p:sp>
        <p:nvSpPr>
          <p:cNvPr id="16" name="텍스트 상자 15"/>
          <p:cNvSpPr txBox="1"/>
          <p:nvPr/>
        </p:nvSpPr>
        <p:spPr>
          <a:xfrm>
            <a:off x="3303831" y="4572417"/>
            <a:ext cx="2734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" charset="-127"/>
              </a:rPr>
              <a:t>2.</a:t>
            </a:r>
            <a:r>
              <a:rPr kumimoji="1" lang="ko-KR" altLang="en-US" sz="32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" charset="-127"/>
              </a:rPr>
              <a:t> 상세 설계</a:t>
            </a:r>
          </a:p>
        </p:txBody>
      </p:sp>
    </p:spTree>
    <p:extLst>
      <p:ext uri="{BB962C8B-B14F-4D97-AF65-F5344CB8AC3E}">
        <p14:creationId xmlns:p14="http://schemas.microsoft.com/office/powerpoint/2010/main" val="3590553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4"/>
          <p:cNvSpPr txBox="1"/>
          <p:nvPr/>
        </p:nvSpPr>
        <p:spPr>
          <a:xfrm>
            <a:off x="2599104" y="1124744"/>
            <a:ext cx="4102686" cy="99742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dist"/>
            <a:r>
              <a:rPr lang="ko-KR" altLang="en-US" sz="6000" b="1">
                <a:solidFill>
                  <a:srgbClr val="A8815A"/>
                </a:solidFill>
              </a:rPr>
              <a:t>구현 결과서</a:t>
            </a:r>
          </a:p>
        </p:txBody>
      </p:sp>
      <p:cxnSp>
        <p:nvCxnSpPr>
          <p:cNvPr id="12" name="직선 연결선[R] 10"/>
          <p:cNvCxnSpPr/>
          <p:nvPr/>
        </p:nvCxnSpPr>
        <p:spPr>
          <a:xfrm>
            <a:off x="1911995" y="1142123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1"/>
          <p:cNvCxnSpPr/>
          <p:nvPr/>
        </p:nvCxnSpPr>
        <p:spPr>
          <a:xfrm>
            <a:off x="1911995" y="2639520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2"/>
          <p:cNvSpPr txBox="1"/>
          <p:nvPr/>
        </p:nvSpPr>
        <p:spPr>
          <a:xfrm>
            <a:off x="1660535" y="2054773"/>
            <a:ext cx="5828401" cy="54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3000">
                <a:solidFill>
                  <a:srgbClr val="A8815A"/>
                </a:solidFill>
              </a:rPr>
              <a:t>Implementation result report</a:t>
            </a:r>
          </a:p>
        </p:txBody>
      </p:sp>
      <p:sp>
        <p:nvSpPr>
          <p:cNvPr id="37" name="TextBox 4"/>
          <p:cNvSpPr txBox="1"/>
          <p:nvPr/>
        </p:nvSpPr>
        <p:spPr>
          <a:xfrm>
            <a:off x="2599104" y="2924944"/>
            <a:ext cx="3917139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indent="-457200" algn="dist" latinLnBrk="1" hangingPunct="1">
              <a:buFont typeface="+mj-lt"/>
              <a:buAutoNum type="arabicPeriod"/>
            </a:pPr>
            <a:r>
              <a:rPr lang="ko-KR" altLang="en-US" sz="2000" b="0" i="0" spc="5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기능별 출력화면 및 설명</a:t>
            </a:r>
          </a:p>
          <a:p>
            <a:pPr marL="457200" indent="-457200" algn="dist" latinLnBrk="1" hangingPunct="1">
              <a:buFont typeface="+mj-lt"/>
              <a:buAutoNum type="arabicPeriod"/>
            </a:pPr>
            <a:endParaRPr lang="ko-KR" altLang="en-US" sz="2000" b="0" i="0" spc="5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  <a:cs typeface="맑은 고딕"/>
            </a:endParaRPr>
          </a:p>
          <a:p>
            <a:pPr marL="457200" indent="-457200" algn="dist" latinLnBrk="1" hangingPunct="1">
              <a:buFont typeface="+mj-lt"/>
              <a:buAutoNum type="arabicPeriod"/>
            </a:pPr>
            <a:r>
              <a:rPr lang="ko-KR" altLang="en-US" sz="2000" b="0" i="0" spc="5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소스코드</a:t>
            </a:r>
          </a:p>
          <a:p>
            <a:pPr algn="dist" latinLnBrk="1" hangingPunct="1"/>
            <a:endParaRPr lang="ko-KR" altLang="en-US" sz="2000" dirty="0">
              <a:solidFill>
                <a:srgbClr val="A881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2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30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6393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en-US" altLang="ko-KR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03</a:t>
            </a:r>
          </a:p>
        </p:txBody>
      </p:sp>
      <p:sp>
        <p:nvSpPr>
          <p:cNvPr id="91" name="TextBox 4"/>
          <p:cNvSpPr txBox="1"/>
          <p:nvPr/>
        </p:nvSpPr>
        <p:spPr>
          <a:xfrm>
            <a:off x="1152144" y="805434"/>
            <a:ext cx="7344816" cy="64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>
                <a:solidFill>
                  <a:srgbClr val="A8815A"/>
                </a:solidFill>
              </a:rPr>
              <a:t>-</a:t>
            </a:r>
            <a:r>
              <a:rPr lang="ko-KR" altLang="en-US" sz="3600" b="1">
                <a:solidFill>
                  <a:srgbClr val="A8815A"/>
                </a:solidFill>
              </a:rPr>
              <a:t> 출력 화면</a:t>
            </a:r>
          </a:p>
        </p:txBody>
      </p:sp>
      <p:pic>
        <p:nvPicPr>
          <p:cNvPr id="92" name="그림 91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043608" y="1907363"/>
            <a:ext cx="6899448" cy="4041951"/>
          </a:xfrm>
          <a:prstGeom prst="rect">
            <a:avLst/>
          </a:prstGeom>
        </p:spPr>
      </p:pic>
      <p:sp>
        <p:nvSpPr>
          <p:cNvPr id="93" name="텍스트 상자 9"/>
          <p:cNvSpPr txBox="1"/>
          <p:nvPr/>
        </p:nvSpPr>
        <p:spPr>
          <a:xfrm>
            <a:off x="288034" y="1668625"/>
            <a:ext cx="2079881" cy="63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메인 화면</a:t>
            </a:r>
          </a:p>
        </p:txBody>
      </p:sp>
    </p:spTree>
    <p:extLst>
      <p:ext uri="{BB962C8B-B14F-4D97-AF65-F5344CB8AC3E}">
        <p14:creationId xmlns:p14="http://schemas.microsoft.com/office/powerpoint/2010/main" val="2040800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31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6393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en-US" altLang="ko-KR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03</a:t>
            </a:r>
          </a:p>
        </p:txBody>
      </p:sp>
      <p:sp>
        <p:nvSpPr>
          <p:cNvPr id="91" name="TextBox 4"/>
          <p:cNvSpPr txBox="1"/>
          <p:nvPr/>
        </p:nvSpPr>
        <p:spPr>
          <a:xfrm>
            <a:off x="1152144" y="805434"/>
            <a:ext cx="7344816" cy="64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>
                <a:solidFill>
                  <a:srgbClr val="A8815A"/>
                </a:solidFill>
              </a:rPr>
              <a:t>-</a:t>
            </a:r>
            <a:r>
              <a:rPr lang="ko-KR" altLang="en-US" sz="3600" b="1">
                <a:solidFill>
                  <a:srgbClr val="A8815A"/>
                </a:solidFill>
              </a:rPr>
              <a:t> 설계시 입출력 양식</a:t>
            </a:r>
          </a:p>
        </p:txBody>
      </p:sp>
      <p:pic>
        <p:nvPicPr>
          <p:cNvPr id="96" name="그림 95"/>
          <p:cNvPicPr/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475656" y="1880026"/>
            <a:ext cx="4823460" cy="4518660"/>
          </a:xfrm>
          <a:prstGeom prst="rect">
            <a:avLst/>
          </a:prstGeom>
        </p:spPr>
      </p:pic>
      <p:sp>
        <p:nvSpPr>
          <p:cNvPr id="97" name="텍스트 상자 9"/>
          <p:cNvSpPr txBox="1"/>
          <p:nvPr/>
        </p:nvSpPr>
        <p:spPr>
          <a:xfrm>
            <a:off x="288034" y="1668625"/>
            <a:ext cx="1946531" cy="63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직원관리</a:t>
            </a:r>
          </a:p>
        </p:txBody>
      </p:sp>
    </p:spTree>
    <p:extLst>
      <p:ext uri="{BB962C8B-B14F-4D97-AF65-F5344CB8AC3E}">
        <p14:creationId xmlns:p14="http://schemas.microsoft.com/office/powerpoint/2010/main" val="124269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32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6393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en-US" altLang="ko-KR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03</a:t>
            </a:r>
          </a:p>
        </p:txBody>
      </p:sp>
      <p:sp>
        <p:nvSpPr>
          <p:cNvPr id="91" name="TextBox 4"/>
          <p:cNvSpPr txBox="1"/>
          <p:nvPr/>
        </p:nvSpPr>
        <p:spPr>
          <a:xfrm>
            <a:off x="1152144" y="805434"/>
            <a:ext cx="7344816" cy="64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>
                <a:solidFill>
                  <a:srgbClr val="A8815A"/>
                </a:solidFill>
              </a:rPr>
              <a:t>-</a:t>
            </a:r>
            <a:r>
              <a:rPr lang="ko-KR" altLang="en-US" sz="3600" b="1">
                <a:solidFill>
                  <a:srgbClr val="A8815A"/>
                </a:solidFill>
              </a:rPr>
              <a:t> 출력 화면</a:t>
            </a:r>
          </a:p>
        </p:txBody>
      </p:sp>
      <p:pic>
        <p:nvPicPr>
          <p:cNvPr id="94" name="그림 9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45324" y="1941920"/>
            <a:ext cx="7453352" cy="4394871"/>
          </a:xfrm>
          <a:prstGeom prst="rect">
            <a:avLst/>
          </a:prstGeom>
        </p:spPr>
      </p:pic>
      <p:sp>
        <p:nvSpPr>
          <p:cNvPr id="97" name="텍스트 상자 9"/>
          <p:cNvSpPr txBox="1"/>
          <p:nvPr/>
        </p:nvSpPr>
        <p:spPr>
          <a:xfrm>
            <a:off x="288034" y="1668625"/>
            <a:ext cx="1946531" cy="63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직원관리</a:t>
            </a:r>
          </a:p>
        </p:txBody>
      </p:sp>
    </p:spTree>
    <p:extLst>
      <p:ext uri="{BB962C8B-B14F-4D97-AF65-F5344CB8AC3E}">
        <p14:creationId xmlns:p14="http://schemas.microsoft.com/office/powerpoint/2010/main" val="1238860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33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6393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en-US" altLang="ko-KR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03</a:t>
            </a:r>
          </a:p>
        </p:txBody>
      </p:sp>
      <p:sp>
        <p:nvSpPr>
          <p:cNvPr id="91" name="TextBox 4"/>
          <p:cNvSpPr txBox="1"/>
          <p:nvPr/>
        </p:nvSpPr>
        <p:spPr>
          <a:xfrm>
            <a:off x="1152144" y="805434"/>
            <a:ext cx="7344816" cy="64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>
                <a:solidFill>
                  <a:srgbClr val="A8815A"/>
                </a:solidFill>
              </a:rPr>
              <a:t>-</a:t>
            </a:r>
            <a:r>
              <a:rPr lang="ko-KR" altLang="en-US" sz="3600" b="1">
                <a:solidFill>
                  <a:srgbClr val="A8815A"/>
                </a:solidFill>
              </a:rPr>
              <a:t> 설계시 입출력 양식</a:t>
            </a:r>
          </a:p>
        </p:txBody>
      </p:sp>
      <p:pic>
        <p:nvPicPr>
          <p:cNvPr id="96" name="그림 95"/>
          <p:cNvPicPr/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27974" y="1986456"/>
            <a:ext cx="5260277" cy="4564380"/>
          </a:xfrm>
          <a:prstGeom prst="rect">
            <a:avLst/>
          </a:prstGeom>
        </p:spPr>
      </p:pic>
      <p:sp>
        <p:nvSpPr>
          <p:cNvPr id="97" name="텍스트 상자 9"/>
          <p:cNvSpPr txBox="1"/>
          <p:nvPr/>
        </p:nvSpPr>
        <p:spPr>
          <a:xfrm>
            <a:off x="288034" y="1668625"/>
            <a:ext cx="2079881" cy="63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직원 등록</a:t>
            </a:r>
          </a:p>
        </p:txBody>
      </p:sp>
    </p:spTree>
    <p:extLst>
      <p:ext uri="{BB962C8B-B14F-4D97-AF65-F5344CB8AC3E}">
        <p14:creationId xmlns:p14="http://schemas.microsoft.com/office/powerpoint/2010/main" val="1675020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34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6393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en-US" altLang="ko-KR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03</a:t>
            </a:r>
          </a:p>
        </p:txBody>
      </p:sp>
      <p:sp>
        <p:nvSpPr>
          <p:cNvPr id="91" name="TextBox 4"/>
          <p:cNvSpPr txBox="1"/>
          <p:nvPr/>
        </p:nvSpPr>
        <p:spPr>
          <a:xfrm>
            <a:off x="1152144" y="805434"/>
            <a:ext cx="7344816" cy="64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>
                <a:solidFill>
                  <a:srgbClr val="A8815A"/>
                </a:solidFill>
              </a:rPr>
              <a:t>-</a:t>
            </a:r>
            <a:r>
              <a:rPr lang="ko-KR" altLang="en-US" sz="3600" b="1">
                <a:solidFill>
                  <a:srgbClr val="A8815A"/>
                </a:solidFill>
              </a:rPr>
              <a:t> 화면 출력</a:t>
            </a:r>
          </a:p>
        </p:txBody>
      </p:sp>
      <p:pic>
        <p:nvPicPr>
          <p:cNvPr id="96" name="그림 95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75656" y="1971674"/>
            <a:ext cx="4671441" cy="4409653"/>
          </a:xfrm>
          <a:prstGeom prst="rect">
            <a:avLst/>
          </a:prstGeom>
        </p:spPr>
      </p:pic>
      <p:sp>
        <p:nvSpPr>
          <p:cNvPr id="97" name="텍스트 상자 9"/>
          <p:cNvSpPr txBox="1"/>
          <p:nvPr/>
        </p:nvSpPr>
        <p:spPr>
          <a:xfrm>
            <a:off x="288034" y="1668625"/>
            <a:ext cx="2079881" cy="63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직원 등록</a:t>
            </a:r>
          </a:p>
        </p:txBody>
      </p:sp>
    </p:spTree>
    <p:extLst>
      <p:ext uri="{BB962C8B-B14F-4D97-AF65-F5344CB8AC3E}">
        <p14:creationId xmlns:p14="http://schemas.microsoft.com/office/powerpoint/2010/main" val="705843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35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6393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en-US" altLang="ko-KR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03</a:t>
            </a:r>
          </a:p>
        </p:txBody>
      </p:sp>
      <p:sp>
        <p:nvSpPr>
          <p:cNvPr id="91" name="TextBox 4"/>
          <p:cNvSpPr txBox="1"/>
          <p:nvPr/>
        </p:nvSpPr>
        <p:spPr>
          <a:xfrm>
            <a:off x="1152144" y="805434"/>
            <a:ext cx="7344816" cy="64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>
                <a:solidFill>
                  <a:srgbClr val="A8815A"/>
                </a:solidFill>
              </a:rPr>
              <a:t>-</a:t>
            </a:r>
            <a:r>
              <a:rPr lang="ko-KR" altLang="en-US" sz="3600" b="1">
                <a:solidFill>
                  <a:srgbClr val="A8815A"/>
                </a:solidFill>
              </a:rPr>
              <a:t> 설계시 입출력 양식</a:t>
            </a:r>
          </a:p>
        </p:txBody>
      </p:sp>
      <p:pic>
        <p:nvPicPr>
          <p:cNvPr id="98" name="그림 97"/>
          <p:cNvPicPr/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152144" y="1999510"/>
            <a:ext cx="5724112" cy="4564380"/>
          </a:xfrm>
          <a:prstGeom prst="rect">
            <a:avLst/>
          </a:prstGeom>
        </p:spPr>
      </p:pic>
      <p:sp>
        <p:nvSpPr>
          <p:cNvPr id="99" name="텍스트 상자 9"/>
          <p:cNvSpPr txBox="1"/>
          <p:nvPr/>
        </p:nvSpPr>
        <p:spPr>
          <a:xfrm>
            <a:off x="288034" y="1668625"/>
            <a:ext cx="2079881" cy="63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상세 정보</a:t>
            </a:r>
          </a:p>
        </p:txBody>
      </p:sp>
    </p:spTree>
    <p:extLst>
      <p:ext uri="{BB962C8B-B14F-4D97-AF65-F5344CB8AC3E}">
        <p14:creationId xmlns:p14="http://schemas.microsoft.com/office/powerpoint/2010/main" val="412693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36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6393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en-US" altLang="ko-KR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03</a:t>
            </a:r>
          </a:p>
        </p:txBody>
      </p:sp>
      <p:sp>
        <p:nvSpPr>
          <p:cNvPr id="91" name="TextBox 4"/>
          <p:cNvSpPr txBox="1"/>
          <p:nvPr/>
        </p:nvSpPr>
        <p:spPr>
          <a:xfrm>
            <a:off x="1152144" y="805434"/>
            <a:ext cx="7344816" cy="64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>
                <a:solidFill>
                  <a:srgbClr val="A8815A"/>
                </a:solidFill>
              </a:rPr>
              <a:t>-</a:t>
            </a:r>
            <a:r>
              <a:rPr lang="ko-KR" altLang="en-US" sz="3600" b="1">
                <a:solidFill>
                  <a:srgbClr val="A8815A"/>
                </a:solidFill>
              </a:rPr>
              <a:t> 출력 화면</a:t>
            </a:r>
          </a:p>
        </p:txBody>
      </p:sp>
      <p:pic>
        <p:nvPicPr>
          <p:cNvPr id="94" name="그림 93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75656" y="1986456"/>
            <a:ext cx="3744468" cy="4193667"/>
          </a:xfrm>
          <a:prstGeom prst="rect">
            <a:avLst/>
          </a:prstGeom>
        </p:spPr>
      </p:pic>
      <p:sp>
        <p:nvSpPr>
          <p:cNvPr id="95" name="텍스트 상자 9"/>
          <p:cNvSpPr txBox="1"/>
          <p:nvPr/>
        </p:nvSpPr>
        <p:spPr>
          <a:xfrm>
            <a:off x="288034" y="1668625"/>
            <a:ext cx="2079881" cy="63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상세 정보</a:t>
            </a:r>
          </a:p>
        </p:txBody>
      </p:sp>
      <p:cxnSp>
        <p:nvCxnSpPr>
          <p:cNvPr id="96" name="직선 화살표 연결선 95"/>
          <p:cNvCxnSpPr/>
          <p:nvPr/>
        </p:nvCxnSpPr>
        <p:spPr>
          <a:xfrm rot="10800000" flipV="1">
            <a:off x="4824000" y="2635227"/>
            <a:ext cx="900000" cy="216000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 txBox="1"/>
          <p:nvPr/>
        </p:nvSpPr>
        <p:spPr>
          <a:xfrm>
            <a:off x="5760720" y="2342769"/>
            <a:ext cx="115225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500" b="1" dirty="0">
                <a:solidFill>
                  <a:srgbClr val="FF00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Click!</a:t>
            </a:r>
          </a:p>
        </p:txBody>
      </p:sp>
    </p:spTree>
    <p:extLst>
      <p:ext uri="{BB962C8B-B14F-4D97-AF65-F5344CB8AC3E}">
        <p14:creationId xmlns:p14="http://schemas.microsoft.com/office/powerpoint/2010/main" val="192243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37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6393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en-US" altLang="ko-KR">
                <a:solidFill>
                  <a:schemeClr val="bg1"/>
                </a:solidFill>
              </a:rPr>
              <a:t>UI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03</a:t>
            </a:r>
          </a:p>
        </p:txBody>
      </p:sp>
      <p:sp>
        <p:nvSpPr>
          <p:cNvPr id="91" name="TextBox 4"/>
          <p:cNvSpPr txBox="1"/>
          <p:nvPr/>
        </p:nvSpPr>
        <p:spPr>
          <a:xfrm>
            <a:off x="1152144" y="805434"/>
            <a:ext cx="7344816" cy="64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>
                <a:solidFill>
                  <a:srgbClr val="A8815A"/>
                </a:solidFill>
              </a:rPr>
              <a:t>-</a:t>
            </a:r>
            <a:r>
              <a:rPr lang="ko-KR" altLang="en-US" sz="3600" b="1">
                <a:solidFill>
                  <a:srgbClr val="A8815A"/>
                </a:solidFill>
              </a:rPr>
              <a:t> 출력 화면</a:t>
            </a:r>
          </a:p>
        </p:txBody>
      </p:sp>
      <p:pic>
        <p:nvPicPr>
          <p:cNvPr id="98" name="그림 97"/>
          <p:cNvPicPr/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1475656" y="1999106"/>
            <a:ext cx="3788283" cy="4121658"/>
          </a:xfrm>
          <a:prstGeom prst="rect">
            <a:avLst/>
          </a:prstGeom>
        </p:spPr>
      </p:pic>
      <p:sp>
        <p:nvSpPr>
          <p:cNvPr id="99" name="텍스트 상자 9"/>
          <p:cNvSpPr txBox="1"/>
          <p:nvPr/>
        </p:nvSpPr>
        <p:spPr>
          <a:xfrm>
            <a:off x="288034" y="1668625"/>
            <a:ext cx="2079881" cy="63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상세 정보</a:t>
            </a:r>
          </a:p>
        </p:txBody>
      </p:sp>
    </p:spTree>
    <p:extLst>
      <p:ext uri="{BB962C8B-B14F-4D97-AF65-F5344CB8AC3E}">
        <p14:creationId xmlns:p14="http://schemas.microsoft.com/office/powerpoint/2010/main" val="151478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38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6393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ko-KR" altLang="en-US">
                <a:solidFill>
                  <a:schemeClr val="bg1"/>
                </a:solidFill>
              </a:rPr>
              <a:t>코드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03</a:t>
            </a:r>
            <a:endParaRPr lang="ko-KR" altLang="en-US" sz="3600" b="1" dirty="0">
              <a:solidFill>
                <a:srgbClr val="A8815A"/>
              </a:solidFill>
            </a:endParaRPr>
          </a:p>
        </p:txBody>
      </p:sp>
      <p:sp>
        <p:nvSpPr>
          <p:cNvPr id="91" name="TextBox 4"/>
          <p:cNvSpPr txBox="1"/>
          <p:nvPr/>
        </p:nvSpPr>
        <p:spPr>
          <a:xfrm>
            <a:off x="1152144" y="805434"/>
            <a:ext cx="7344816" cy="64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altLang="ko-KR" sz="3600" b="1">
              <a:solidFill>
                <a:srgbClr val="A8815A"/>
              </a:solidFill>
            </a:endParaRPr>
          </a:p>
        </p:txBody>
      </p:sp>
      <p:sp>
        <p:nvSpPr>
          <p:cNvPr id="99" name="텍스트 상자 9"/>
          <p:cNvSpPr txBox="1"/>
          <p:nvPr/>
        </p:nvSpPr>
        <p:spPr>
          <a:xfrm>
            <a:off x="288034" y="1668625"/>
            <a:ext cx="1679831" cy="63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en-US" altLang="ko-KR" sz="3600" b="1">
                <a:latin typeface="+mj-lt"/>
              </a:rPr>
              <a:t>DB</a:t>
            </a:r>
            <a:r>
              <a:rPr lang="ko-KR" altLang="en-US" sz="3600" b="1">
                <a:latin typeface="+mj-lt"/>
              </a:rPr>
              <a:t>연결</a:t>
            </a:r>
          </a:p>
        </p:txBody>
      </p:sp>
      <p:sp>
        <p:nvSpPr>
          <p:cNvPr id="101" name="직사각형 100"/>
          <p:cNvSpPr txBox="1"/>
          <p:nvPr/>
        </p:nvSpPr>
        <p:spPr>
          <a:xfrm>
            <a:off x="2124837" y="1589913"/>
            <a:ext cx="6804279" cy="5034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string strConn = "Server=localhost;Port=3306;User=root;Password=wns1024;Database=j&amp;p_food_system";</a:t>
            </a:r>
          </a:p>
          <a:p>
            <a:endParaRPr lang="ko-KR" altLang="en-US"/>
          </a:p>
          <a:p>
            <a:r>
              <a:rPr lang="ko-KR" altLang="en-US"/>
              <a:t>MySqlConnection conn = null;</a:t>
            </a:r>
          </a:p>
          <a:p>
            <a:r>
              <a:rPr lang="ko-KR" altLang="en-US"/>
              <a:t>try</a:t>
            </a:r>
          </a:p>
          <a:p>
            <a:pPr lvl="0"/>
            <a:r>
              <a:rPr lang="ko-KR" altLang="en-US"/>
              <a:t>{</a:t>
            </a:r>
          </a:p>
          <a:p>
            <a:pPr lvl="0"/>
            <a:r>
              <a:rPr lang="ko-KR" altLang="en-US"/>
              <a:t>       conn = new MySqlConnection(strConn);</a:t>
            </a:r>
          </a:p>
          <a:p>
            <a:pPr lvl="0"/>
            <a:r>
              <a:rPr lang="ko-KR" altLang="en-US"/>
              <a:t>       conn.Open();</a:t>
            </a:r>
          </a:p>
          <a:p>
            <a:pPr lvl="0"/>
            <a:r>
              <a:rPr lang="ko-KR" altLang="en-US"/>
              <a:t>}</a:t>
            </a:r>
          </a:p>
          <a:p>
            <a:pPr lvl="0"/>
            <a:r>
              <a:rPr lang="ko-KR" altLang="en-US"/>
              <a:t>catch (MySqlException error)</a:t>
            </a:r>
          </a:p>
          <a:p>
            <a:pPr lvl="0"/>
            <a:r>
              <a:rPr lang="ko-KR" altLang="en-US"/>
              <a:t>{</a:t>
            </a:r>
          </a:p>
          <a:p>
            <a:pPr lvl="0"/>
            <a:r>
              <a:rPr lang="ko-KR" altLang="en-US"/>
              <a:t>       MessageBox.Show(error.ToString());</a:t>
            </a:r>
          </a:p>
          <a:p>
            <a:pPr lvl="0"/>
            <a:r>
              <a:rPr lang="ko-KR" altLang="en-US"/>
              <a:t>}</a:t>
            </a:r>
          </a:p>
          <a:p>
            <a:pPr lvl="0"/>
            <a:r>
              <a:rPr lang="ko-KR" altLang="en-US"/>
              <a:t>if (conn == null || conn.State != ConnectionState.Open)</a:t>
            </a:r>
          </a:p>
          <a:p>
            <a:pPr lvl="0"/>
            <a:r>
              <a:rPr lang="ko-KR" altLang="en-US"/>
              <a:t>{</a:t>
            </a:r>
          </a:p>
          <a:p>
            <a:pPr lvl="0"/>
            <a:r>
              <a:rPr lang="ko-KR" altLang="en-US"/>
              <a:t>       MessageBox.Show("Not Connected");</a:t>
            </a:r>
          </a:p>
          <a:p>
            <a:pPr lvl="0"/>
            <a:r>
              <a:rPr lang="ko-KR" altLang="en-US"/>
              <a:t>       return;</a:t>
            </a:r>
          </a:p>
          <a:p>
            <a:pPr lvl="0"/>
            <a:r>
              <a:rPr lang="ko-KR" altLang="en-US"/>
              <a:t>}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2124000" y="1584198"/>
            <a:ext cx="6804000" cy="501840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0574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1973582" y="1124744"/>
            <a:ext cx="528061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/>
            <a:r>
              <a:rPr lang="ko-KR" altLang="en-US" sz="6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기본설계 기술서</a:t>
            </a:r>
          </a:p>
        </p:txBody>
      </p:sp>
      <p:cxnSp>
        <p:nvCxnSpPr>
          <p:cNvPr id="11" name="직선 연결선[R] 10"/>
          <p:cNvCxnSpPr/>
          <p:nvPr/>
        </p:nvCxnSpPr>
        <p:spPr>
          <a:xfrm>
            <a:off x="1621817" y="1142123"/>
            <a:ext cx="590036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1621817" y="2639520"/>
            <a:ext cx="590036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621817" y="2030339"/>
            <a:ext cx="5900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32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Software Design Description</a:t>
            </a:r>
            <a:endParaRPr kumimoji="1" lang="ko-KR" altLang="en-US" sz="3200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  <a:cs typeface="NanumSquareOTF ExtraBold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3128166" y="3747717"/>
            <a:ext cx="281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2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1.</a:t>
            </a:r>
            <a:r>
              <a:rPr kumimoji="1" lang="ko-KR" altLang="en-US" sz="2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 시스템 구조도</a:t>
            </a:r>
          </a:p>
        </p:txBody>
      </p:sp>
      <p:sp>
        <p:nvSpPr>
          <p:cNvPr id="9" name="텍스트 상자 15"/>
          <p:cNvSpPr txBox="1"/>
          <p:nvPr/>
        </p:nvSpPr>
        <p:spPr>
          <a:xfrm>
            <a:off x="3128166" y="4151977"/>
            <a:ext cx="281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2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2.</a:t>
            </a:r>
            <a:r>
              <a:rPr kumimoji="1" lang="ko-KR" altLang="en-US" sz="2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처리 모형도</a:t>
            </a:r>
          </a:p>
        </p:txBody>
      </p:sp>
      <p:sp>
        <p:nvSpPr>
          <p:cNvPr id="13" name="텍스트 상자 15"/>
          <p:cNvSpPr txBox="1"/>
          <p:nvPr/>
        </p:nvSpPr>
        <p:spPr>
          <a:xfrm>
            <a:off x="3128166" y="4550780"/>
            <a:ext cx="281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2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3.</a:t>
            </a:r>
            <a:r>
              <a:rPr kumimoji="1" lang="ko-KR" altLang="en-US" sz="2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대화 모형도</a:t>
            </a:r>
          </a:p>
        </p:txBody>
      </p:sp>
      <p:sp>
        <p:nvSpPr>
          <p:cNvPr id="14" name="텍스트 상자 15"/>
          <p:cNvSpPr txBox="1"/>
          <p:nvPr/>
        </p:nvSpPr>
        <p:spPr>
          <a:xfrm>
            <a:off x="3128166" y="4949583"/>
            <a:ext cx="2811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2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4</a:t>
            </a:r>
            <a:r>
              <a:rPr kumimoji="1" lang="ko-KR" altLang="en-US" sz="2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 </a:t>
            </a:r>
            <a:r>
              <a:rPr kumimoji="1" lang="en-US" altLang="ko-KR" sz="2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.</a:t>
            </a:r>
            <a:r>
              <a:rPr kumimoji="1" lang="ko-KR" altLang="en-US" sz="2000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 논리 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597148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39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6393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ko-KR" altLang="en-US">
                <a:solidFill>
                  <a:schemeClr val="bg1"/>
                </a:solidFill>
              </a:rPr>
              <a:t>코드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03</a:t>
            </a:r>
            <a:endParaRPr lang="ko-KR" altLang="en-US" sz="3600" b="1" dirty="0">
              <a:solidFill>
                <a:srgbClr val="A8815A"/>
              </a:solidFill>
            </a:endParaRPr>
          </a:p>
        </p:txBody>
      </p:sp>
      <p:sp>
        <p:nvSpPr>
          <p:cNvPr id="91" name="TextBox 4"/>
          <p:cNvSpPr txBox="1"/>
          <p:nvPr/>
        </p:nvSpPr>
        <p:spPr>
          <a:xfrm>
            <a:off x="1152144" y="805434"/>
            <a:ext cx="7344816" cy="64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altLang="ko-KR" sz="3600" b="1">
              <a:solidFill>
                <a:srgbClr val="A8815A"/>
              </a:solidFill>
            </a:endParaRPr>
          </a:p>
        </p:txBody>
      </p:sp>
      <p:sp>
        <p:nvSpPr>
          <p:cNvPr id="101" name="직사각형 100"/>
          <p:cNvSpPr txBox="1"/>
          <p:nvPr/>
        </p:nvSpPr>
        <p:spPr>
          <a:xfrm>
            <a:off x="2088261" y="1224153"/>
            <a:ext cx="680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void </a:t>
            </a:r>
            <a:r>
              <a:rPr lang="en-US" altLang="ko-KR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registerInfo</a:t>
            </a:r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(</a:t>
            </a:r>
            <a:r>
              <a:rPr lang="en-US" altLang="ko-KR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registerEmployee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ko-KR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rg</a:t>
            </a:r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{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MySqlCommand insertCommand = new MySqlCommand();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insertCommand.Connection = conn;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insertCommand.CommandText = "INSERT INTO 직원(</a:t>
            </a:r>
            <a:r>
              <a:rPr lang="ko-KR" altLang="ko-KR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직원명</a:t>
            </a:r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, 주민번호, 연락처, 주소) VALUES(@</a:t>
            </a:r>
            <a:r>
              <a:rPr lang="ko-KR" altLang="ko-KR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직원명</a:t>
            </a:r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, @주민번호, @주소, @연락처)";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  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insertCommand.Parameters.Add("@</a:t>
            </a:r>
            <a:r>
              <a:rPr lang="ko-KR" altLang="ko-KR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직원명</a:t>
            </a:r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", MySqlDbType.VarChar, 50);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insertCommand.Parameters.Add("@주민번호", MySqlDbType.VarChar, 50);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insertCommand.Parameters.Add("@연락처", MySqlDbType.VarChar, 50);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insertCommand.Parameters.Add("@주소", MySqlDbType.VarChar, 50);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  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insertCommand.Parameters[0].Value = rg.getName();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insertCommand.Parameters[1].Value = rg.getJumin();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insertCommand.Parameters[2].Value = rg.getAddress();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insertCommand.Parameters[3].Value = rg.getPhone();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  </a:t>
            </a:r>
          </a:p>
          <a:p>
            <a:r>
              <a:rPr lang="ko-KR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	insertCommand.ExecuteNonQuery();</a:t>
            </a:r>
            <a:endParaRPr lang="ko-KR" altLang="ko-KR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ko-KR" altLang="ko-KR" dirty="0">
                <a:latin typeface="고도 B" panose="02000503000000020004" pitchFamily="2" charset="-127"/>
                <a:ea typeface="고도 B" panose="02000503000000020004" pitchFamily="2" charset="-127"/>
              </a:rPr>
              <a:t>}</a:t>
            </a:r>
          </a:p>
        </p:txBody>
      </p:sp>
      <p:sp>
        <p:nvSpPr>
          <p:cNvPr id="104" name="직사각형 101"/>
          <p:cNvSpPr/>
          <p:nvPr/>
        </p:nvSpPr>
        <p:spPr>
          <a:xfrm>
            <a:off x="2124000" y="1125664"/>
            <a:ext cx="6804000" cy="5476933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" name="텍스트 상자 9"/>
          <p:cNvSpPr txBox="1"/>
          <p:nvPr/>
        </p:nvSpPr>
        <p:spPr>
          <a:xfrm>
            <a:off x="288034" y="1668625"/>
            <a:ext cx="1946531" cy="63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직원등록</a:t>
            </a:r>
          </a:p>
        </p:txBody>
      </p:sp>
    </p:spTree>
    <p:extLst>
      <p:ext uri="{BB962C8B-B14F-4D97-AF65-F5344CB8AC3E}">
        <p14:creationId xmlns:p14="http://schemas.microsoft.com/office/powerpoint/2010/main" val="683455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 vert="horz" lIns="91440" tIns="45720" rIns="91440" bIns="45720" anchor="ctr"/>
          <a:lstStyle/>
          <a:p>
            <a:pPr marL="0" algn="r" latinLnBrk="1" hangingPunct="1"/>
            <a:fld id="{7804239B-D302-47C8-870F-9A3CEECBE377}" type="slidenum">
              <a:rPr lang="en-US" altLang="en-US" sz="900" b="1" i="0" spc="5" baseline="0">
                <a:solidFill>
                  <a:srgbClr val="A8815A"/>
                </a:solidFill>
                <a:latin typeface="+mn-lt"/>
                <a:ea typeface="+mn-ea"/>
                <a:cs typeface="+mn-cs"/>
              </a:rPr>
              <a:pPr marL="0" algn="r" latinLnBrk="1" hangingPunct="1"/>
              <a:t>40</a:t>
            </a:fld>
            <a:endParaRPr lang="en-US" altLang="en-US" sz="900" b="1" i="0" spc="5" baseline="0">
              <a:solidFill>
                <a:srgbClr val="A8815A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2" name="TextBox 42"/>
          <p:cNvSpPr txBox="1"/>
          <p:nvPr/>
        </p:nvSpPr>
        <p:spPr>
          <a:xfrm>
            <a:off x="323528" y="963930"/>
            <a:ext cx="720080" cy="367665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anchor="ctr">
            <a:spAutoFit/>
          </a:bodyPr>
          <a:lstStyle/>
          <a:p>
            <a:pPr algn="dist"/>
            <a:r>
              <a:rPr lang="ko-KR" altLang="en-US">
                <a:solidFill>
                  <a:schemeClr val="bg1"/>
                </a:solidFill>
              </a:rPr>
              <a:t>코드</a:t>
            </a:r>
          </a:p>
        </p:txBody>
      </p:sp>
      <p:sp>
        <p:nvSpPr>
          <p:cNvPr id="83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 dirty="0">
                <a:solidFill>
                  <a:srgbClr val="A8815A"/>
                </a:solidFill>
              </a:rPr>
              <a:t>03</a:t>
            </a:r>
            <a:endParaRPr lang="ko-KR" altLang="en-US" sz="3600" b="1" dirty="0">
              <a:solidFill>
                <a:srgbClr val="A8815A"/>
              </a:solidFill>
            </a:endParaRPr>
          </a:p>
        </p:txBody>
      </p:sp>
      <p:sp>
        <p:nvSpPr>
          <p:cNvPr id="91" name="TextBox 4"/>
          <p:cNvSpPr txBox="1"/>
          <p:nvPr/>
        </p:nvSpPr>
        <p:spPr>
          <a:xfrm>
            <a:off x="1152144" y="805434"/>
            <a:ext cx="7344816" cy="640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altLang="ko-KR" sz="3600" b="1">
              <a:solidFill>
                <a:srgbClr val="A8815A"/>
              </a:solidFill>
            </a:endParaRPr>
          </a:p>
        </p:txBody>
      </p:sp>
      <p:sp>
        <p:nvSpPr>
          <p:cNvPr id="101" name="직사각형 100"/>
          <p:cNvSpPr txBox="1"/>
          <p:nvPr/>
        </p:nvSpPr>
        <p:spPr>
          <a:xfrm>
            <a:off x="180653" y="2685669"/>
            <a:ext cx="8820472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string </a:t>
            </a:r>
            <a:r>
              <a:rPr lang="en-US" altLang="ko-KR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selectPhone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()</a:t>
            </a:r>
          </a:p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{</a:t>
            </a:r>
            <a:endParaRPr lang="en-US" altLang="en-US" sz="1500" dirty="0">
              <a:latin typeface="고도"/>
              <a:ea typeface="고도 B" panose="02000503000000020004" pitchFamily="2" charset="-127"/>
            </a:endParaRPr>
          </a:p>
          <a:p>
            <a:r>
              <a:rPr lang="en-US" altLang="ko-KR" sz="1500" dirty="0">
                <a:latin typeface="고도"/>
                <a:ea typeface="고도 B" panose="02000503000000020004" pitchFamily="2" charset="-127"/>
              </a:rPr>
              <a:t>   </a:t>
            </a:r>
            <a:r>
              <a:rPr lang="ko-KR" altLang="en-US" sz="1500" dirty="0">
                <a:latin typeface="고도"/>
                <a:ea typeface="고도 B" panose="02000503000000020004" pitchFamily="2" charset="-127"/>
              </a:rPr>
              <a:t> 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string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selectPhone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 = dataGridView1[1, dataGridView1.SelectedCells[0].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RowIndex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].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Value.ToString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();</a:t>
            </a:r>
          </a:p>
          <a:p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   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return </a:t>
            </a:r>
            <a:r>
              <a:rPr lang="en-US" altLang="ko-KR" sz="1500" dirty="0" err="1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selectPhone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;</a:t>
            </a:r>
          </a:p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}</a:t>
            </a:r>
          </a:p>
          <a:p>
            <a:endParaRPr lang="en-US" altLang="ko-KR" sz="1500" dirty="0">
              <a:latin typeface="고도 B" panose="02000503000000020004" pitchFamily="2" charset="-127"/>
              <a:ea typeface="고도 B" panose="02000503000000020004" pitchFamily="2" charset="-127"/>
              <a:cs typeface="맑은 고딕"/>
            </a:endParaRPr>
          </a:p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string </a:t>
            </a:r>
            <a:r>
              <a:rPr lang="en-US" altLang="ko-KR" sz="1500" dirty="0" err="1">
                <a:latin typeface="고도 B" panose="02000503000000020004" pitchFamily="2" charset="-127"/>
                <a:ea typeface="고도 B" panose="02000503000000020004" pitchFamily="2" charset="-127"/>
                <a:cs typeface="맑은 고딕"/>
              </a:rPr>
              <a:t>selectPho</a:t>
            </a:r>
            <a:r>
              <a:rPr lang="en-US" altLang="ko-KR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ne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 = </a:t>
            </a:r>
            <a:r>
              <a:rPr lang="en-US" altLang="ko-KR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selectPhone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();</a:t>
            </a:r>
          </a:p>
          <a:p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void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detaildisplay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(string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selectPhone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  <a:p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{</a:t>
            </a:r>
          </a:p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       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string sql2 = "SELECT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담당자명,연락처FROM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직원WHERE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탈퇴일is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 null ORDER BY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담당자명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"</a:t>
            </a:r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;</a:t>
            </a:r>
          </a:p>
          <a:p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	</a:t>
            </a:r>
          </a:p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      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MySqlDataAdapter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DBAdapter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 = new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MySqlDataAdapter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(sql2, conn);</a:t>
            </a:r>
          </a:p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       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DS = new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DataSet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();</a:t>
            </a:r>
          </a:p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      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DBAdapter.Fill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(DS, "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직원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");</a:t>
            </a:r>
          </a:p>
          <a:p>
            <a:r>
              <a:rPr lang="en-US" altLang="ko-KR" sz="1500" dirty="0">
                <a:latin typeface="고도 B" panose="02000503000000020004" pitchFamily="2" charset="-127"/>
                <a:ea typeface="고도 B" panose="02000503000000020004" pitchFamily="2" charset="-127"/>
              </a:rPr>
              <a:t>       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dataGridView1.DataSource = 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DS.Tables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["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직원</a:t>
            </a:r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"].</a:t>
            </a:r>
            <a:r>
              <a:rPr lang="en-US" altLang="en-US" sz="1500" dirty="0" err="1">
                <a:latin typeface="고도 B" panose="02000503000000020004" pitchFamily="2" charset="-127"/>
                <a:ea typeface="고도 B" panose="02000503000000020004" pitchFamily="2" charset="-127"/>
              </a:rPr>
              <a:t>Defaul</a:t>
            </a:r>
            <a:r>
              <a:rPr lang="ko-KR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  <a:endParaRPr lang="en-US" altLang="en-US" sz="15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en-US" altLang="en-US" sz="1500" dirty="0">
                <a:latin typeface="고도 B" panose="02000503000000020004" pitchFamily="2" charset="-127"/>
                <a:ea typeface="고도 B" panose="02000503000000020004" pitchFamily="2" charset="-127"/>
              </a:rPr>
              <a:t>}</a:t>
            </a:r>
          </a:p>
        </p:txBody>
      </p:sp>
      <p:sp>
        <p:nvSpPr>
          <p:cNvPr id="104" name="직사각형 101"/>
          <p:cNvSpPr/>
          <p:nvPr/>
        </p:nvSpPr>
        <p:spPr>
          <a:xfrm>
            <a:off x="145159" y="2636901"/>
            <a:ext cx="8855966" cy="3926989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6" name="텍스트 상자 9"/>
          <p:cNvSpPr txBox="1"/>
          <p:nvPr/>
        </p:nvSpPr>
        <p:spPr>
          <a:xfrm>
            <a:off x="288034" y="1668625"/>
            <a:ext cx="2832356" cy="63566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ko-KR" altLang="en-US" sz="3600" b="1">
                <a:latin typeface="+mj-lt"/>
              </a:rPr>
              <a:t>상세정보조회</a:t>
            </a:r>
          </a:p>
        </p:txBody>
      </p:sp>
      <p:sp>
        <p:nvSpPr>
          <p:cNvPr id="107" name="TextBox 4"/>
          <p:cNvSpPr txBox="1"/>
          <p:nvPr/>
        </p:nvSpPr>
        <p:spPr>
          <a:xfrm>
            <a:off x="3240507" y="1732407"/>
            <a:ext cx="7344816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b="1">
                <a:solidFill>
                  <a:schemeClr val="tx1"/>
                </a:solidFill>
              </a:rPr>
              <a:t>(</a:t>
            </a:r>
            <a:r>
              <a:rPr lang="ko-KR" altLang="en-US" sz="3600" b="1">
                <a:solidFill>
                  <a:schemeClr val="tx1"/>
                </a:solidFill>
              </a:rPr>
              <a:t>모듈 2개</a:t>
            </a:r>
            <a:r>
              <a:rPr lang="en-US" altLang="ko-KR" sz="3600" b="1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2464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4"/>
          <p:cNvSpPr txBox="1"/>
          <p:nvPr/>
        </p:nvSpPr>
        <p:spPr>
          <a:xfrm>
            <a:off x="3153885" y="1124744"/>
            <a:ext cx="2993127" cy="10156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dist"/>
            <a:r>
              <a:rPr lang="ko-KR" altLang="en-US" sz="6000" b="1" dirty="0">
                <a:solidFill>
                  <a:srgbClr val="A8815A"/>
                </a:solidFill>
              </a:rPr>
              <a:t>시      연</a:t>
            </a:r>
          </a:p>
        </p:txBody>
      </p:sp>
      <p:cxnSp>
        <p:nvCxnSpPr>
          <p:cNvPr id="12" name="직선 연결선[R] 10"/>
          <p:cNvCxnSpPr/>
          <p:nvPr/>
        </p:nvCxnSpPr>
        <p:spPr>
          <a:xfrm>
            <a:off x="1911995" y="1142123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1"/>
          <p:cNvCxnSpPr/>
          <p:nvPr/>
        </p:nvCxnSpPr>
        <p:spPr>
          <a:xfrm>
            <a:off x="1911995" y="2639520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상자 2"/>
          <p:cNvSpPr txBox="1"/>
          <p:nvPr/>
        </p:nvSpPr>
        <p:spPr>
          <a:xfrm>
            <a:off x="2267744" y="2054773"/>
            <a:ext cx="4680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ko-KR" sz="3000" dirty="0">
                <a:solidFill>
                  <a:srgbClr val="A8815A"/>
                </a:solidFill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856461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3449818" y="1124744"/>
            <a:ext cx="2329484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/>
            <a:r>
              <a:rPr lang="ko-KR" altLang="en-US" sz="6000" dirty="0"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테스트</a:t>
            </a:r>
          </a:p>
        </p:txBody>
      </p:sp>
      <p:cxnSp>
        <p:nvCxnSpPr>
          <p:cNvPr id="11" name="직선 연결선[R] 10"/>
          <p:cNvCxnSpPr/>
          <p:nvPr/>
        </p:nvCxnSpPr>
        <p:spPr>
          <a:xfrm>
            <a:off x="1911995" y="1142123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1911995" y="2639520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3910275" y="2054773"/>
            <a:ext cx="1323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3200" b="1" dirty="0"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Test</a:t>
            </a:r>
            <a:endParaRPr kumimoji="1" lang="ko-KR" altLang="en-US" sz="3200" b="1" dirty="0"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</p:txBody>
      </p:sp>
      <p:sp>
        <p:nvSpPr>
          <p:cNvPr id="7" name="TextBox 4">
            <a:extLst/>
          </p:cNvPr>
          <p:cNvSpPr txBox="1"/>
          <p:nvPr/>
        </p:nvSpPr>
        <p:spPr>
          <a:xfrm>
            <a:off x="3543591" y="2998143"/>
            <a:ext cx="2141933" cy="227754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/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1143000" indent="-1143000" algn="dist">
              <a:buAutoNum type="arabicPeriod"/>
            </a:pPr>
            <a:endParaRPr lang="en-US" altLang="ko-KR" sz="14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테스트 계획서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endParaRPr lang="en-US" altLang="ko-KR" sz="14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테스트 설계서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endParaRPr lang="en-US" altLang="ko-KR" sz="14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테스트 보고서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endParaRPr lang="ko-KR" altLang="en-US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219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1911995" y="1124744"/>
            <a:ext cx="540512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kumimoji="1" lang="ko-KR" altLang="en-US" sz="6000" b="1" dirty="0"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테스트 계획서</a:t>
            </a:r>
            <a:endParaRPr lang="ko-KR" altLang="en-US" sz="6000" dirty="0"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</p:txBody>
      </p:sp>
      <p:cxnSp>
        <p:nvCxnSpPr>
          <p:cNvPr id="11" name="직선 연결선[R] 10"/>
          <p:cNvCxnSpPr/>
          <p:nvPr/>
        </p:nvCxnSpPr>
        <p:spPr>
          <a:xfrm>
            <a:off x="1911995" y="1142123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1911995" y="2639520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911995" y="2054773"/>
            <a:ext cx="540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Software Test Plan</a:t>
            </a:r>
            <a:endParaRPr lang="ko-KR" altLang="en-US" sz="3200" dirty="0"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</p:txBody>
      </p:sp>
      <p:sp>
        <p:nvSpPr>
          <p:cNvPr id="7" name="TextBox 4">
            <a:extLst/>
          </p:cNvPr>
          <p:cNvSpPr txBox="1"/>
          <p:nvPr/>
        </p:nvSpPr>
        <p:spPr>
          <a:xfrm>
            <a:off x="3187646" y="3861048"/>
            <a:ext cx="2768707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개요</a:t>
            </a:r>
            <a:endParaRPr lang="en-US" altLang="ko-KR" sz="14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계획 수립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조직 및 역할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개발 및 테스트 환경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3723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44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개요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6C080-1BA1-424B-B0AF-751651DFCF27}"/>
              </a:ext>
            </a:extLst>
          </p:cNvPr>
          <p:cNvSpPr txBox="1"/>
          <p:nvPr/>
        </p:nvSpPr>
        <p:spPr>
          <a:xfrm>
            <a:off x="771743" y="5362682"/>
            <a:ext cx="78885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i="1" dirty="0">
                <a:ln w="19050">
                  <a:solidFill>
                    <a:srgbClr val="A8815A"/>
                  </a:solidFill>
                </a:ln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J&amp;P Food Management System</a:t>
            </a:r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의 품질 관리 및 결함을 발견하고 이를 보안해 </a:t>
            </a:r>
            <a:endParaRPr lang="en-US" altLang="ko-KR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시스템의 품질 향상과 결함 보완을 목적으로 한다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</a:rPr>
              <a:t>.</a:t>
            </a:r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42" y="2203123"/>
            <a:ext cx="7616681" cy="2933700"/>
          </a:xfrm>
          <a:prstGeom prst="rect">
            <a:avLst/>
          </a:prstGeom>
        </p:spPr>
      </p:pic>
      <p:sp>
        <p:nvSpPr>
          <p:cNvPr id="9" name="텍스트 상자 9"/>
          <p:cNvSpPr txBox="1"/>
          <p:nvPr/>
        </p:nvSpPr>
        <p:spPr>
          <a:xfrm>
            <a:off x="341593" y="1354561"/>
            <a:ext cx="110799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목적</a:t>
            </a:r>
          </a:p>
        </p:txBody>
      </p:sp>
    </p:spTree>
    <p:extLst>
      <p:ext uri="{BB962C8B-B14F-4D97-AF65-F5344CB8AC3E}">
        <p14:creationId xmlns:p14="http://schemas.microsoft.com/office/powerpoint/2010/main" val="4147353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45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개요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11" name="TextBox 10">
            <a:extLst/>
          </p:cNvPr>
          <p:cNvSpPr txBox="1"/>
          <p:nvPr/>
        </p:nvSpPr>
        <p:spPr>
          <a:xfrm>
            <a:off x="733611" y="5324343"/>
            <a:ext cx="6264699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</a:rPr>
              <a:t>*</a:t>
            </a:r>
            <a:r>
              <a:rPr lang="ko-KR" altLang="en-US" dirty="0">
                <a:latin typeface="고도 B" panose="02000503000000020004" pitchFamily="2" charset="-127"/>
                <a:ea typeface="고도 B" panose="02000503000000020004" pitchFamily="2" charset="-127"/>
              </a:rPr>
              <a:t>프로젝트 관리 계획서를 참고하여 일정수립</a:t>
            </a:r>
            <a:r>
              <a:rPr lang="en-US" altLang="ko-KR" dirty="0">
                <a:latin typeface="고도 B" panose="02000503000000020004" pitchFamily="2" charset="-127"/>
                <a:ea typeface="고도 B" panose="02000503000000020004" pitchFamily="2" charset="-127"/>
              </a:rPr>
              <a:t> </a:t>
            </a:r>
          </a:p>
          <a:p>
            <a:endParaRPr lang="en-US" altLang="ko-KR" sz="400" u="sng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en-US" altLang="ko-KR" sz="1600" dirty="0">
                <a:latin typeface="고도 B" panose="02000503000000020004" pitchFamily="2" charset="-127"/>
                <a:ea typeface="고도 B" panose="02000503000000020004" pitchFamily="2" charset="-127"/>
              </a:rPr>
              <a:t>   -&gt;</a:t>
            </a:r>
            <a:r>
              <a:rPr lang="ko-KR" altLang="en-US" sz="1600" u="sng" dirty="0">
                <a:latin typeface="고도 B" panose="02000503000000020004" pitchFamily="2" charset="-127"/>
                <a:ea typeface="고도 B" panose="02000503000000020004" pitchFamily="2" charset="-127"/>
              </a:rPr>
              <a:t>일정 지연 위험이 있기에 전 단계 결과서 작성시 다음 테스트 시행</a:t>
            </a:r>
            <a:endParaRPr lang="en-US" altLang="ko-KR" sz="1600" u="sng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6088" y="19954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" y="1986793"/>
            <a:ext cx="8972550" cy="3295650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197328" y="1451926"/>
            <a:ext cx="110799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150405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46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단위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23528" y="2025613"/>
            <a:ext cx="110799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정의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1912" y="2958420"/>
            <a:ext cx="494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프로그램의 기본단위인 모듈에 대한 테스트</a:t>
            </a:r>
          </a:p>
        </p:txBody>
      </p:sp>
      <p:sp>
        <p:nvSpPr>
          <p:cNvPr id="9" name="텍스트 상자 9"/>
          <p:cNvSpPr txBox="1"/>
          <p:nvPr/>
        </p:nvSpPr>
        <p:spPr>
          <a:xfrm>
            <a:off x="301912" y="3853136"/>
            <a:ext cx="110799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목적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912" y="4789601"/>
            <a:ext cx="8666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프로젝트 내에서 합의된 코딩 표준을 준수하고 있는지 검증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  <a:p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모듈의 인터페이스</a:t>
            </a:r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,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지역 자료구조</a:t>
            </a:r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,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오류처리가 제대로 이루어지고 있는지 검증</a:t>
            </a:r>
          </a:p>
        </p:txBody>
      </p:sp>
    </p:spTree>
    <p:extLst>
      <p:ext uri="{BB962C8B-B14F-4D97-AF65-F5344CB8AC3E}">
        <p14:creationId xmlns:p14="http://schemas.microsoft.com/office/powerpoint/2010/main" val="4091294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47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단위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72852" y="1807662"/>
            <a:ext cx="2031325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작업절차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2852" y="2922628"/>
            <a:ext cx="868632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base">
              <a:buFont typeface="+mj-lt"/>
              <a:buAutoNum type="arabicPeriod"/>
            </a:pP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테스트 계획을 점검하고 보완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  <a:p>
            <a:pPr marL="228600" indent="-228600" fontAlgn="base">
              <a:buFont typeface="+mj-lt"/>
              <a:buAutoNum type="arabicPeriod"/>
            </a:pPr>
            <a:endParaRPr lang="ko-KR" altLang="en-US" sz="400" dirty="0">
              <a:latin typeface="Godo B" panose="02000503000000020004" charset="-127"/>
              <a:ea typeface="Godo B" panose="02000503000000020004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2.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각 테스트별 담당자를 지정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3.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테스트 케이스를 작성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4.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 담당자를 중심으로 모듈이 설계서에 맞게 동작하는지 테스트를 실시  한 후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  <a:p>
            <a:pPr fontAlgn="base"/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  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 결과를 테스트 케이스에 기술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5.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오류가 발견된다면 수정 및 보완 후 테스트를 반복해서 수행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6.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결과 보고서를 작성</a:t>
            </a:r>
          </a:p>
          <a:p>
            <a:endParaRPr lang="ko-KR" altLang="en-US" sz="2000" dirty="0">
              <a:latin typeface="Godo B" panose="02000503000000020004" charset="-127"/>
              <a:ea typeface="Godo B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597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48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단위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72852" y="1807662"/>
            <a:ext cx="2654894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테스트 항목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733800" y="14620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475656" y="2717890"/>
          <a:ext cx="2839453" cy="3976878"/>
        </p:xfrm>
        <a:graphic>
          <a:graphicData uri="http://schemas.openxmlformats.org/drawingml/2006/table">
            <a:tbl>
              <a:tblPr/>
              <a:tblGrid>
                <a:gridCol w="2839453">
                  <a:extLst>
                    <a:ext uri="{9D8B030D-6E8A-4147-A177-3AD203B41FA5}">
                      <a16:colId xmlns:a16="http://schemas.microsoft.com/office/drawing/2014/main" val="1026761995"/>
                    </a:ext>
                  </a:extLst>
                </a:gridCol>
              </a:tblGrid>
              <a:tr h="30645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5117732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입력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86377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직원정보 확인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0005822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중복 확인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951566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972735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 알림창 출력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0099049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등록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555032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수정할 직원 선택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069336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 직원 정보 입력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116515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 정보 확인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578074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중복 확인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477983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수정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573922"/>
                  </a:ext>
                </a:extLst>
              </a:tr>
              <a:tr h="28066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263343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82925" y="2764750"/>
            <a:ext cx="1084638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692682" y="2678366"/>
          <a:ext cx="2831646" cy="3710595"/>
        </p:xfrm>
        <a:graphic>
          <a:graphicData uri="http://schemas.openxmlformats.org/drawingml/2006/table">
            <a:tbl>
              <a:tblPr/>
              <a:tblGrid>
                <a:gridCol w="2831646">
                  <a:extLst>
                    <a:ext uri="{9D8B030D-6E8A-4147-A177-3AD203B41FA5}">
                      <a16:colId xmlns:a16="http://schemas.microsoft.com/office/drawing/2014/main" val="3996054999"/>
                    </a:ext>
                  </a:extLst>
                </a:gridCol>
              </a:tblGrid>
              <a:tr h="3096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완료 알림창 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876133"/>
                  </a:ext>
                </a:extLst>
              </a:tr>
              <a:tr h="3096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삭제할 직원 정보 선택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035199"/>
                  </a:ext>
                </a:extLst>
              </a:tr>
              <a:tr h="3096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869455"/>
                  </a:ext>
                </a:extLst>
              </a:tr>
              <a:tr h="3096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500714"/>
                  </a:ext>
                </a:extLst>
              </a:tr>
              <a:tr h="3096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 알림창 출력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590440"/>
                  </a:ext>
                </a:extLst>
              </a:tr>
              <a:tr h="3096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조회할 직원 이름 입력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093385"/>
                  </a:ext>
                </a:extLst>
              </a:tr>
              <a:tr h="3096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이름 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701847"/>
                  </a:ext>
                </a:extLst>
              </a:tr>
              <a:tr h="3096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177404"/>
                  </a:ext>
                </a:extLst>
              </a:tr>
              <a:tr h="3096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14981"/>
                  </a:ext>
                </a:extLst>
              </a:tr>
              <a:tr h="3096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 조회할 직원정보 선택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278970"/>
                  </a:ext>
                </a:extLst>
              </a:tr>
              <a:tr h="296402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상세조회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988703"/>
                  </a:ext>
                </a:extLst>
              </a:tr>
              <a:tr h="3096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출력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004246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051205" y="27638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" y="0"/>
            <a:ext cx="9136382" cy="686772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862491" y="2397949"/>
            <a:ext cx="7632218" cy="206210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시스템을 구성하는 전체적 구조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, </a:t>
            </a:r>
          </a:p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구성 요소 간의 구성과 상호 작용 관계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. </a:t>
            </a:r>
          </a:p>
          <a:p>
            <a:endParaRPr lang="en-US" altLang="ko-KR" sz="3200" dirty="0">
              <a:solidFill>
                <a:schemeClr val="accent6">
                  <a:lumMod val="7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NanumSquareOTF ExtraBold" charset="-127"/>
            </a:endParaRPr>
          </a:p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시스템의 동작 환경과의 인터페이스도 포함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.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323528" y="1556792"/>
            <a:ext cx="2890535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시스템 구조도</a:t>
            </a:r>
          </a:p>
        </p:txBody>
      </p:sp>
    </p:spTree>
    <p:extLst>
      <p:ext uri="{BB962C8B-B14F-4D97-AF65-F5344CB8AC3E}">
        <p14:creationId xmlns:p14="http://schemas.microsoft.com/office/powerpoint/2010/main" val="3550651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49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단위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489610" y="1831061"/>
            <a:ext cx="110799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검증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733800" y="14620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051205" y="276386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686285"/>
            <a:ext cx="6097121" cy="3902955"/>
          </a:xfrm>
          <a:prstGeom prst="rect">
            <a:avLst/>
          </a:prstGeom>
        </p:spPr>
      </p:pic>
      <p:sp>
        <p:nvSpPr>
          <p:cNvPr id="20" name="텍스트 상자 9"/>
          <p:cNvSpPr txBox="1"/>
          <p:nvPr/>
        </p:nvSpPr>
        <p:spPr>
          <a:xfrm>
            <a:off x="489610" y="5841922"/>
            <a:ext cx="156966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산출물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43223" y="5936498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단위 테스트 결과서</a:t>
            </a:r>
          </a:p>
        </p:txBody>
      </p:sp>
    </p:spTree>
    <p:extLst>
      <p:ext uri="{BB962C8B-B14F-4D97-AF65-F5344CB8AC3E}">
        <p14:creationId xmlns:p14="http://schemas.microsoft.com/office/powerpoint/2010/main" val="3571802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50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통합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23528" y="2025613"/>
            <a:ext cx="110799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정의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1912" y="2958420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모듈들을 통합 한 후 프로그램에 대한 테스트</a:t>
            </a:r>
          </a:p>
        </p:txBody>
      </p:sp>
      <p:sp>
        <p:nvSpPr>
          <p:cNvPr id="9" name="텍스트 상자 9"/>
          <p:cNvSpPr txBox="1"/>
          <p:nvPr/>
        </p:nvSpPr>
        <p:spPr>
          <a:xfrm>
            <a:off x="301912" y="3853136"/>
            <a:ext cx="110799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목적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913" y="4789601"/>
            <a:ext cx="87079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각각의 모듈들을 통합하여 통합된 컴포넌트 간의 인터페이스와 상호작용 상의 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  <a:p>
            <a:pPr fontAlgn="base"/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 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오류를 발견하는 작업을 수행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기본 설계 단계에서 준비된 테스트 케이스를 사용하여 개발자가 진행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065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51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통합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72852" y="1807662"/>
            <a:ext cx="2031325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작업절차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2852" y="2922628"/>
            <a:ext cx="86863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1.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테스트 계획을 점검하고 보완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  <a:p>
            <a:pPr marL="457200" indent="-457200" fontAlgn="base">
              <a:buAutoNum type="arabicPeriod"/>
            </a:pPr>
            <a:endParaRPr lang="ko-KR" altLang="en-US" sz="400" dirty="0">
              <a:latin typeface="Godo B" panose="02000503000000020004" charset="-127"/>
              <a:ea typeface="Godo B" panose="02000503000000020004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2.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각 테스트별 담당자를 지정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3.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테스트 케이스를 작성</a:t>
            </a:r>
          </a:p>
          <a:p>
            <a:pPr fontAlgn="base"/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4.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 담당자를 중심으로 서브 시스템 간의 연계가 제대로 이루어 지는지 테스트를        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  <a:p>
            <a:pPr fontAlgn="base"/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   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실시  한 후</a:t>
            </a:r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결과를 테스트 케이스에 기술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5.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오류가 발견된다면 수정 및 보완 후 테스트를 반복해서 수행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6.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결과 보고서를 작성</a:t>
            </a:r>
          </a:p>
          <a:p>
            <a:endParaRPr lang="ko-KR" altLang="en-US" sz="2000" dirty="0">
              <a:latin typeface="Godo B" panose="02000503000000020004" charset="-127"/>
              <a:ea typeface="Godo B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393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52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785079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통합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23528" y="1630541"/>
            <a:ext cx="2654894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테스트 항목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733800" y="14620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82925" y="2764750"/>
            <a:ext cx="1084638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텍스트 상자 9"/>
          <p:cNvSpPr txBox="1"/>
          <p:nvPr/>
        </p:nvSpPr>
        <p:spPr>
          <a:xfrm>
            <a:off x="427346" y="5373216"/>
            <a:ext cx="156966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산출물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97006" y="5495842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통합 테스트 결과서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2503518" y="2564904"/>
          <a:ext cx="3356393" cy="2604516"/>
        </p:xfrm>
        <a:graphic>
          <a:graphicData uri="http://schemas.openxmlformats.org/drawingml/2006/table">
            <a:tbl>
              <a:tblPr/>
              <a:tblGrid>
                <a:gridCol w="3356393">
                  <a:extLst>
                    <a:ext uri="{9D8B030D-6E8A-4147-A177-3AD203B41FA5}">
                      <a16:colId xmlns:a16="http://schemas.microsoft.com/office/drawing/2014/main" val="1647349264"/>
                    </a:ext>
                  </a:extLst>
                </a:gridCol>
              </a:tblGrid>
              <a:tr h="427613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77096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471670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수정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439150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001122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명단조회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542128"/>
                  </a:ext>
                </a:extLst>
              </a:tr>
              <a:tr h="391624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상세 명단 조회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408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88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53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시스템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23528" y="2025613"/>
            <a:ext cx="110799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정의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1912" y="2958420"/>
            <a:ext cx="8230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b="1" dirty="0"/>
              <a:t>소프트웨어와 외부 시스템과의 연계가 제대로 이루어지는지를 테스트</a:t>
            </a:r>
          </a:p>
          <a:p>
            <a:endParaRPr lang="ko-KR" altLang="en-US" sz="2000" b="1" dirty="0">
              <a:latin typeface="Godo B" panose="02000503000000020004" charset="-127"/>
              <a:ea typeface="Godo B" panose="02000503000000020004" charset="-127"/>
            </a:endParaRPr>
          </a:p>
        </p:txBody>
      </p:sp>
      <p:sp>
        <p:nvSpPr>
          <p:cNvPr id="9" name="텍스트 상자 9"/>
          <p:cNvSpPr txBox="1"/>
          <p:nvPr/>
        </p:nvSpPr>
        <p:spPr>
          <a:xfrm>
            <a:off x="301912" y="3853136"/>
            <a:ext cx="110799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목적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912" y="4789601"/>
            <a:ext cx="8004114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dirty="0">
                <a:latin typeface="Godo B" panose="02000503000000020004" charset="-127"/>
                <a:ea typeface="Godo B" panose="02000503000000020004" charset="-127"/>
              </a:rPr>
              <a:t>시스템의 모든 요소들이 적절히 조화를 이루어 시스템의 기능을 만족하는지 확인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dirty="0">
                <a:latin typeface="Godo B" panose="02000503000000020004" charset="-127"/>
                <a:ea typeface="Godo B" panose="02000503000000020004" charset="-127"/>
              </a:rPr>
              <a:t>시스템의 기능을 시험 확인하고 시스템의 성능이나 기능에 제한이 없는지 확인</a:t>
            </a:r>
          </a:p>
        </p:txBody>
      </p:sp>
    </p:spTree>
    <p:extLst>
      <p:ext uri="{BB962C8B-B14F-4D97-AF65-F5344CB8AC3E}">
        <p14:creationId xmlns:p14="http://schemas.microsoft.com/office/powerpoint/2010/main" val="1527804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54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시스템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72852" y="1807662"/>
            <a:ext cx="2031325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작업절차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852" y="2960971"/>
            <a:ext cx="868632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AutoNum type="arabicPeriod"/>
            </a:pP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테스트 계획을 점검하고 보완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  <a:p>
            <a:pPr marL="457200" indent="-457200" fontAlgn="base">
              <a:buAutoNum type="arabicPeriod"/>
            </a:pPr>
            <a:endParaRPr lang="ko-KR" altLang="en-US" sz="400" dirty="0">
              <a:latin typeface="Godo B" panose="02000503000000020004" charset="-127"/>
              <a:ea typeface="Godo B" panose="02000503000000020004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2.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각 테스트별 담당자를 지정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3.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테스트 케이스를 작성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4.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 담당자를 중심으로 테스트를 실시  한 후</a:t>
            </a:r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 결과를 테스트 케이스에 기술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5.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오류가 발견된다면 수정 및 보완 후 테스트를 반복해서 수행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6.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결과 보고서를 작성</a:t>
            </a:r>
          </a:p>
          <a:p>
            <a:endParaRPr lang="ko-KR" altLang="en-US" sz="2000" dirty="0">
              <a:latin typeface="Godo B" panose="02000503000000020004" charset="-127"/>
              <a:ea typeface="Godo B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901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55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시스템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72852" y="1807662"/>
            <a:ext cx="2654894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테스트 항목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733800" y="14620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82925" y="2764750"/>
            <a:ext cx="1084638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텍스트 상자 9"/>
          <p:cNvSpPr txBox="1"/>
          <p:nvPr/>
        </p:nvSpPr>
        <p:spPr>
          <a:xfrm>
            <a:off x="382925" y="4979784"/>
            <a:ext cx="156966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산출물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36538" y="5074360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시스템 테스트 결과서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555776" y="2922628"/>
          <a:ext cx="3168352" cy="1326642"/>
        </p:xfrm>
        <a:graphic>
          <a:graphicData uri="http://schemas.openxmlformats.org/drawingml/2006/table">
            <a:tbl>
              <a:tblPr/>
              <a:tblGrid>
                <a:gridCol w="3168352">
                  <a:extLst>
                    <a:ext uri="{9D8B030D-6E8A-4147-A177-3AD203B41FA5}">
                      <a16:colId xmlns:a16="http://schemas.microsoft.com/office/drawing/2014/main" val="205259083"/>
                    </a:ext>
                  </a:extLst>
                </a:gridCol>
              </a:tblGrid>
              <a:tr h="440080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626730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 응답시간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450010"/>
                  </a:ext>
                </a:extLst>
              </a:tr>
              <a:tr h="407406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항시 제공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461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532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56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인수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23528" y="2025613"/>
            <a:ext cx="110799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정의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3528" y="2892451"/>
            <a:ext cx="7837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요구사항 분석 단계에서 도출된 시스템의 사양이나 계약을 만족하는지 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  <a:p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 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확인하는 테스트</a:t>
            </a:r>
          </a:p>
        </p:txBody>
      </p:sp>
      <p:sp>
        <p:nvSpPr>
          <p:cNvPr id="9" name="텍스트 상자 9"/>
          <p:cNvSpPr txBox="1"/>
          <p:nvPr/>
        </p:nvSpPr>
        <p:spPr>
          <a:xfrm>
            <a:off x="301912" y="3853136"/>
            <a:ext cx="110799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목적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913" y="4789601"/>
            <a:ext cx="870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사용자에게 소프트웨어가 개발되어 사용될 준비가 되었다는 확신을 주기 위함</a:t>
            </a:r>
          </a:p>
        </p:txBody>
      </p:sp>
    </p:spTree>
    <p:extLst>
      <p:ext uri="{BB962C8B-B14F-4D97-AF65-F5344CB8AC3E}">
        <p14:creationId xmlns:p14="http://schemas.microsoft.com/office/powerpoint/2010/main" val="1867884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57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인수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72852" y="1807662"/>
            <a:ext cx="2031325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작업절차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2852" y="2922628"/>
            <a:ext cx="86863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1.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테스트 계획을 점검하고 보완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  <a:p>
            <a:pPr marL="457200" indent="-457200" fontAlgn="base">
              <a:buAutoNum type="arabicPeriod"/>
            </a:pPr>
            <a:endParaRPr lang="ko-KR" altLang="en-US" sz="400" dirty="0">
              <a:latin typeface="Godo B" panose="02000503000000020004" charset="-127"/>
              <a:ea typeface="Godo B" panose="02000503000000020004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2.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각 테스트별 담당자를 지정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3.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테스트 케이스를 작성</a:t>
            </a:r>
          </a:p>
          <a:p>
            <a:pPr fontAlgn="base"/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4.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 담당자를 중심으로 테스트를 실시  한 후결과를 테스트 케이스에 기술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5.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예상 결과와 다르면 오류 수정 및 보완 후 테스트를 재수행해 사용자 </a:t>
            </a:r>
            <a:endParaRPr lang="en-US" altLang="ko-KR" sz="2000" dirty="0">
              <a:latin typeface="Godo B" panose="02000503000000020004" charset="-127"/>
              <a:ea typeface="Godo B" panose="02000503000000020004" charset="-127"/>
            </a:endParaRPr>
          </a:p>
          <a:p>
            <a:pPr fontAlgn="base"/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   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요구사항에 만족하는 시스템으로 수정</a:t>
            </a:r>
          </a:p>
          <a:p>
            <a:pPr fontAlgn="base">
              <a:lnSpc>
                <a:spcPct val="150000"/>
              </a:lnSpc>
            </a:pPr>
            <a:r>
              <a:rPr lang="en-US" altLang="ko-KR" sz="2000" b="1" dirty="0">
                <a:latin typeface="Godo B" panose="02000503000000020004" charset="-127"/>
                <a:ea typeface="Godo B" panose="02000503000000020004" charset="-127"/>
              </a:rPr>
              <a:t>6. 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결과 보고서를 작성하고 사용자에게 승인 받음</a:t>
            </a:r>
          </a:p>
          <a:p>
            <a:endParaRPr lang="ko-KR" altLang="en-US" sz="2000" dirty="0">
              <a:latin typeface="Godo B" panose="02000503000000020004" charset="-127"/>
              <a:ea typeface="Godo B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64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58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수립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345E5-06AA-4989-B1B3-65E51B03C17C}"/>
              </a:ext>
            </a:extLst>
          </p:cNvPr>
          <p:cNvSpPr txBox="1"/>
          <p:nvPr/>
        </p:nvSpPr>
        <p:spPr>
          <a:xfrm>
            <a:off x="1043608" y="83845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인수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7" name="텍스트 상자 9"/>
          <p:cNvSpPr txBox="1"/>
          <p:nvPr/>
        </p:nvSpPr>
        <p:spPr>
          <a:xfrm>
            <a:off x="323528" y="1538158"/>
            <a:ext cx="2654894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테스트 항목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733800" y="14620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82925" y="2764750"/>
            <a:ext cx="1084638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텍스트 상자 9"/>
          <p:cNvSpPr txBox="1"/>
          <p:nvPr/>
        </p:nvSpPr>
        <p:spPr>
          <a:xfrm>
            <a:off x="425232" y="5495842"/>
            <a:ext cx="1569660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산출물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94892" y="5693079"/>
            <a:ext cx="2356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인수 테스트 결과서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275856" y="2116525"/>
          <a:ext cx="2824353" cy="2604516"/>
        </p:xfrm>
        <a:graphic>
          <a:graphicData uri="http://schemas.openxmlformats.org/drawingml/2006/table">
            <a:tbl>
              <a:tblPr/>
              <a:tblGrid>
                <a:gridCol w="2824353">
                  <a:extLst>
                    <a:ext uri="{9D8B030D-6E8A-4147-A177-3AD203B41FA5}">
                      <a16:colId xmlns:a16="http://schemas.microsoft.com/office/drawing/2014/main" val="611132099"/>
                    </a:ext>
                  </a:extLst>
                </a:gridCol>
              </a:tblGrid>
              <a:tr h="328422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81215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304351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130895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024431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조회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498438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상세조회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26404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568550"/>
              </p:ext>
            </p:extLst>
          </p:nvPr>
        </p:nvGraphicFramePr>
        <p:xfrm>
          <a:off x="3275855" y="4714587"/>
          <a:ext cx="2824353" cy="851916"/>
        </p:xfrm>
        <a:graphic>
          <a:graphicData uri="http://schemas.openxmlformats.org/drawingml/2006/table">
            <a:tbl>
              <a:tblPr/>
              <a:tblGrid>
                <a:gridCol w="2824353">
                  <a:extLst>
                    <a:ext uri="{9D8B030D-6E8A-4147-A177-3AD203B41FA5}">
                      <a16:colId xmlns:a16="http://schemas.microsoft.com/office/drawing/2014/main" val="701116349"/>
                    </a:ext>
                  </a:extLst>
                </a:gridCol>
              </a:tblGrid>
              <a:tr h="28333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응답시간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913777"/>
                  </a:ext>
                </a:extLst>
              </a:tr>
              <a:tr h="28333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항시 제공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511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60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43" y="831195"/>
            <a:ext cx="6324600" cy="5667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" charset="-127"/>
              </a:rPr>
              <a:t>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+mj-lt"/>
                <a:ea typeface="나눔명조 ExtraBold" pitchFamily="18" charset="-127"/>
              </a:rPr>
              <a:t>01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323528" y="1556792"/>
            <a:ext cx="2890535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시스템 구조도</a:t>
            </a:r>
          </a:p>
        </p:txBody>
      </p:sp>
    </p:spTree>
    <p:extLst>
      <p:ext uri="{BB962C8B-B14F-4D97-AF65-F5344CB8AC3E}">
        <p14:creationId xmlns:p14="http://schemas.microsoft.com/office/powerpoint/2010/main" val="225862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59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8453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조직         역할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259823" y="361504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226465" y="3363743"/>
          <a:ext cx="6731381" cy="3118104"/>
        </p:xfrm>
        <a:graphic>
          <a:graphicData uri="http://schemas.openxmlformats.org/drawingml/2006/table">
            <a:tbl>
              <a:tblPr/>
              <a:tblGrid>
                <a:gridCol w="1093343">
                  <a:extLst>
                    <a:ext uri="{9D8B030D-6E8A-4147-A177-3AD203B41FA5}">
                      <a16:colId xmlns:a16="http://schemas.microsoft.com/office/drawing/2014/main" val="4033190523"/>
                    </a:ext>
                  </a:extLst>
                </a:gridCol>
                <a:gridCol w="4857877">
                  <a:extLst>
                    <a:ext uri="{9D8B030D-6E8A-4147-A177-3AD203B41FA5}">
                      <a16:colId xmlns:a16="http://schemas.microsoft.com/office/drawing/2014/main" val="3442487628"/>
                    </a:ext>
                  </a:extLst>
                </a:gridCol>
                <a:gridCol w="780161">
                  <a:extLst>
                    <a:ext uri="{9D8B030D-6E8A-4147-A177-3AD203B41FA5}">
                      <a16:colId xmlns:a16="http://schemas.microsoft.com/office/drawing/2014/main" val="2055174591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역할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담당자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187573"/>
                  </a:ext>
                </a:extLst>
              </a:tr>
              <a:tr h="4738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팀장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조의 구현된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J&amp;P Food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시스템에 대한 모든 테스트를 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관장한다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방미연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813645"/>
                  </a:ext>
                </a:extLst>
              </a:tr>
              <a:tr h="6770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설계자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ㆍ테스트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디자이너는 계획서에 의해 정의된 전략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방법론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프로세스에 따라 테스트를 설계한다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ㆍ테스트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대상 시스템을 분석하고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 테스트 전략을 수립한 후 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 테스트 케이스를 설계한다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박상준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최성영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유병현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박윤보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743895"/>
                  </a:ext>
                </a:extLst>
              </a:tr>
              <a:tr h="4738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수행자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ㆍ설계된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테스트 케이스에 따라서 테스트를 수행 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배영준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최정훈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김채은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1643507"/>
                  </a:ext>
                </a:extLst>
              </a:tr>
            </a:tbl>
          </a:graphicData>
        </a:graphic>
      </p:graphicFrame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836977"/>
            <a:ext cx="4752528" cy="22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17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76243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60</a:t>
            </a:fld>
            <a:endParaRPr lang="ko-KR" altLang="en-US" sz="9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49486"/>
            <a:ext cx="1008112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개발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테스트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환경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04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691894" y="2164381"/>
          <a:ext cx="6840546" cy="2032254"/>
        </p:xfrm>
        <a:graphic>
          <a:graphicData uri="http://schemas.openxmlformats.org/drawingml/2006/table">
            <a:tbl>
              <a:tblPr/>
              <a:tblGrid>
                <a:gridCol w="1944301">
                  <a:extLst>
                    <a:ext uri="{9D8B030D-6E8A-4147-A177-3AD203B41FA5}">
                      <a16:colId xmlns:a16="http://schemas.microsoft.com/office/drawing/2014/main" val="2795577471"/>
                    </a:ext>
                  </a:extLst>
                </a:gridCol>
                <a:gridCol w="2448337">
                  <a:extLst>
                    <a:ext uri="{9D8B030D-6E8A-4147-A177-3AD203B41FA5}">
                      <a16:colId xmlns:a16="http://schemas.microsoft.com/office/drawing/2014/main" val="1729487643"/>
                    </a:ext>
                  </a:extLst>
                </a:gridCol>
                <a:gridCol w="2447908">
                  <a:extLst>
                    <a:ext uri="{9D8B030D-6E8A-4147-A177-3AD203B41FA5}">
                      <a16:colId xmlns:a16="http://schemas.microsoft.com/office/drawing/2014/main" val="2599610890"/>
                    </a:ext>
                  </a:extLst>
                </a:gridCol>
              </a:tblGrid>
              <a:tr h="1264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 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개발자 환경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J&amp;P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 운영 환경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335840"/>
                  </a:ext>
                </a:extLst>
              </a:tr>
              <a:tr h="33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운영체제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Window 10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Window 10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863488"/>
                  </a:ext>
                </a:extLst>
              </a:tr>
              <a:tr h="33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데이터베이스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MySQL 6.3 CE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MySQL 6.3 CE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556469"/>
                  </a:ext>
                </a:extLst>
              </a:tr>
              <a:tr h="33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 개발 언어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C#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C#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840538"/>
                  </a:ext>
                </a:extLst>
              </a:tr>
              <a:tr h="339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 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Apache Tomcat 8.0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Apache Tomcat 8.0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235479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895766"/>
              </p:ext>
            </p:extLst>
          </p:nvPr>
        </p:nvGraphicFramePr>
        <p:xfrm>
          <a:off x="1691894" y="4748783"/>
          <a:ext cx="6840546" cy="2032254"/>
        </p:xfrm>
        <a:graphic>
          <a:graphicData uri="http://schemas.openxmlformats.org/drawingml/2006/table">
            <a:tbl>
              <a:tblPr/>
              <a:tblGrid>
                <a:gridCol w="3176284">
                  <a:extLst>
                    <a:ext uri="{9D8B030D-6E8A-4147-A177-3AD203B41FA5}">
                      <a16:colId xmlns:a16="http://schemas.microsoft.com/office/drawing/2014/main" val="3035133340"/>
                    </a:ext>
                  </a:extLst>
                </a:gridCol>
                <a:gridCol w="3664262">
                  <a:extLst>
                    <a:ext uri="{9D8B030D-6E8A-4147-A177-3AD203B41FA5}">
                      <a16:colId xmlns:a16="http://schemas.microsoft.com/office/drawing/2014/main" val="707278536"/>
                    </a:ext>
                  </a:extLst>
                </a:gridCol>
              </a:tblGrid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 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시험 환경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973736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운영체제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Window 10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612352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데이터베이스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MySQL 6.3 CE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027278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 개발 언어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C#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256289"/>
                  </a:ext>
                </a:extLst>
              </a:tr>
              <a:tr h="3065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 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Apache Tomcat 8.0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526264"/>
                  </a:ext>
                </a:extLst>
              </a:tr>
            </a:tbl>
          </a:graphicData>
        </a:graphic>
      </p:graphicFrame>
      <p:sp>
        <p:nvSpPr>
          <p:cNvPr id="8" name="텍스트 상자 9"/>
          <p:cNvSpPr txBox="1"/>
          <p:nvPr/>
        </p:nvSpPr>
        <p:spPr>
          <a:xfrm>
            <a:off x="235024" y="4437112"/>
            <a:ext cx="244810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고도 B" panose="02000503000000020004" pitchFamily="2" charset="-127"/>
                <a:ea typeface="고도 B" panose="02000503000000020004" pitchFamily="2" charset="-127"/>
              </a:rPr>
              <a:t>테스트 환경</a:t>
            </a:r>
          </a:p>
        </p:txBody>
      </p:sp>
      <p:sp>
        <p:nvSpPr>
          <p:cNvPr id="6" name="텍스트 상자 9"/>
          <p:cNvSpPr txBox="1"/>
          <p:nvPr/>
        </p:nvSpPr>
        <p:spPr>
          <a:xfrm>
            <a:off x="235025" y="1841216"/>
            <a:ext cx="2004075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고도 B" panose="02000503000000020004" pitchFamily="2" charset="-127"/>
                <a:ea typeface="고도 B" panose="02000503000000020004" pitchFamily="2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682532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1927816" y="1165152"/>
            <a:ext cx="540512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테스트설계서</a:t>
            </a:r>
          </a:p>
        </p:txBody>
      </p:sp>
      <p:cxnSp>
        <p:nvCxnSpPr>
          <p:cNvPr id="11" name="직선 연결선[R] 10"/>
          <p:cNvCxnSpPr>
            <a:cxnSpLocks/>
          </p:cNvCxnSpPr>
          <p:nvPr/>
        </p:nvCxnSpPr>
        <p:spPr>
          <a:xfrm>
            <a:off x="1068128" y="1142123"/>
            <a:ext cx="7124501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>
            <a:cxnSpLocks/>
          </p:cNvCxnSpPr>
          <p:nvPr/>
        </p:nvCxnSpPr>
        <p:spPr>
          <a:xfrm>
            <a:off x="1068128" y="2639520"/>
            <a:ext cx="7124501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068128" y="2054745"/>
            <a:ext cx="7124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Software Test Design Specification</a:t>
            </a:r>
            <a:endParaRPr lang="ko-KR" altLang="en-US" sz="3200" dirty="0"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</p:txBody>
      </p:sp>
      <p:sp>
        <p:nvSpPr>
          <p:cNvPr id="7" name="TextBox 4">
            <a:extLst/>
          </p:cNvPr>
          <p:cNvSpPr txBox="1"/>
          <p:nvPr/>
        </p:nvSpPr>
        <p:spPr>
          <a:xfrm>
            <a:off x="3077919" y="3549911"/>
            <a:ext cx="3073277" cy="193899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테스트 대상 정의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세부 접근 방법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테스트 식별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특성의 성공</a:t>
            </a:r>
            <a:r>
              <a:rPr lang="en-US" altLang="ko-KR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/</a:t>
            </a: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실패 기준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테스트 케이스 명세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사양서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8760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62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대상정의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475656" y="1606619"/>
          <a:ext cx="5616624" cy="3236976"/>
        </p:xfrm>
        <a:graphic>
          <a:graphicData uri="http://schemas.openxmlformats.org/drawingml/2006/table">
            <a:tbl>
              <a:tblPr/>
              <a:tblGrid>
                <a:gridCol w="3479916">
                  <a:extLst>
                    <a:ext uri="{9D8B030D-6E8A-4147-A177-3AD203B41FA5}">
                      <a16:colId xmlns:a16="http://schemas.microsoft.com/office/drawing/2014/main" val="3964697491"/>
                    </a:ext>
                  </a:extLst>
                </a:gridCol>
                <a:gridCol w="2136708">
                  <a:extLst>
                    <a:ext uri="{9D8B030D-6E8A-4147-A177-3AD203B41FA5}">
                      <a16:colId xmlns:a16="http://schemas.microsoft.com/office/drawing/2014/main" val="2146063240"/>
                    </a:ext>
                  </a:extLst>
                </a:gridCol>
              </a:tblGrid>
              <a:tr h="409710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284272"/>
                  </a:ext>
                </a:extLst>
              </a:tr>
              <a:tr h="37522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입력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80197"/>
                  </a:ext>
                </a:extLst>
              </a:tr>
              <a:tr h="37522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직원정보 확인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UT02-02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350706"/>
                  </a:ext>
                </a:extLst>
              </a:tr>
              <a:tr h="37522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중복 확인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UT02-03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712465"/>
                  </a:ext>
                </a:extLst>
              </a:tr>
              <a:tr h="37522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출력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UT02-04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348526"/>
                  </a:ext>
                </a:extLst>
              </a:tr>
              <a:tr h="37522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 </a:t>
                      </a:r>
                      <a:r>
                        <a:rPr lang="ko-KR" alt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알림창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출력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UT02-05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99275"/>
                  </a:ext>
                </a:extLst>
              </a:tr>
              <a:tr h="37522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등록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UT02-06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755509"/>
                  </a:ext>
                </a:extLst>
              </a:tr>
              <a:tr h="37522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수정할 직원 선택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UT02-07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496136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99592" y="5112016"/>
            <a:ext cx="3379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-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 테스트의 </a:t>
            </a:r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ID</a:t>
            </a:r>
            <a:r>
              <a:rPr lang="ko-KR" altLang="en-US" sz="2000" dirty="0">
                <a:latin typeface="Godo B" panose="02000503000000020004" charset="-127"/>
                <a:ea typeface="Godo B" panose="02000503000000020004" charset="-127"/>
              </a:rPr>
              <a:t>를 부여해준다</a:t>
            </a:r>
            <a:r>
              <a:rPr lang="en-US" altLang="ko-KR" sz="2000" dirty="0">
                <a:latin typeface="Godo B" panose="02000503000000020004" charset="-127"/>
                <a:ea typeface="Godo B" panose="02000503000000020004" charset="-127"/>
              </a:rPr>
              <a:t>.</a:t>
            </a:r>
            <a:endParaRPr lang="ko-KR" altLang="en-US" sz="2000" dirty="0">
              <a:latin typeface="Godo B" panose="02000503000000020004" charset="-127"/>
              <a:ea typeface="Godo B" panose="0200050300000002000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3752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63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692696"/>
            <a:ext cx="720080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세부접근방법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39552" y="1988840"/>
          <a:ext cx="2700598" cy="4528734"/>
        </p:xfrm>
        <a:graphic>
          <a:graphicData uri="http://schemas.openxmlformats.org/drawingml/2006/table">
            <a:tbl>
              <a:tblPr/>
              <a:tblGrid>
                <a:gridCol w="736819">
                  <a:extLst>
                    <a:ext uri="{9D8B030D-6E8A-4147-A177-3AD203B41FA5}">
                      <a16:colId xmlns:a16="http://schemas.microsoft.com/office/drawing/2014/main" val="484666088"/>
                    </a:ext>
                  </a:extLst>
                </a:gridCol>
                <a:gridCol w="1078737">
                  <a:extLst>
                    <a:ext uri="{9D8B030D-6E8A-4147-A177-3AD203B41FA5}">
                      <a16:colId xmlns:a16="http://schemas.microsoft.com/office/drawing/2014/main" val="2450056297"/>
                    </a:ext>
                  </a:extLst>
                </a:gridCol>
                <a:gridCol w="442521">
                  <a:extLst>
                    <a:ext uri="{9D8B030D-6E8A-4147-A177-3AD203B41FA5}">
                      <a16:colId xmlns:a16="http://schemas.microsoft.com/office/drawing/2014/main" val="4061268557"/>
                    </a:ext>
                  </a:extLst>
                </a:gridCol>
                <a:gridCol w="442521">
                  <a:extLst>
                    <a:ext uri="{9D8B030D-6E8A-4147-A177-3AD203B41FA5}">
                      <a16:colId xmlns:a16="http://schemas.microsoft.com/office/drawing/2014/main" val="262002565"/>
                    </a:ext>
                  </a:extLst>
                </a:gridCol>
              </a:tblGrid>
              <a:tr h="136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대상</a:t>
                      </a: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사용기법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724944"/>
                  </a:ext>
                </a:extLst>
              </a:tr>
              <a:tr h="12231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입력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등록할 직원 정보를 입력받는다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106326"/>
                  </a:ext>
                </a:extLst>
              </a:tr>
              <a:tr h="23022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직원정보 확인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필수로 입력해야할 직원 정보에 누락된 것이 있는지 확인한다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76252"/>
                  </a:ext>
                </a:extLst>
              </a:tr>
              <a:tr h="216739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중복 확인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중복된 직원 정보가 있는지 확인한다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368978"/>
                  </a:ext>
                </a:extLst>
              </a:tr>
              <a:tr h="23022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실패 시 오류 알림창을 출력한다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448350"/>
                  </a:ext>
                </a:extLst>
              </a:tr>
              <a:tr h="23022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 알림창 출력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성공 시 성공 알림창을 출력한다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748491"/>
                  </a:ext>
                </a:extLst>
              </a:tr>
              <a:tr h="12231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등록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입력받은 직원 정보를 등록한다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6575411"/>
                  </a:ext>
                </a:extLst>
              </a:tr>
              <a:tr h="12231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수정할 직원 선택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수정할 직원을 선택한다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360171"/>
                  </a:ext>
                </a:extLst>
              </a:tr>
              <a:tr h="12231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 직원 정보 입력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직원의 수정할 정보를 입력한다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 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421705"/>
                  </a:ext>
                </a:extLst>
              </a:tr>
              <a:tr h="23022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 정보 확인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필수로 입력해야할 직원 정보에 누락된 것이 있는지 확인한다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843358"/>
                  </a:ext>
                </a:extLst>
              </a:tr>
              <a:tr h="216739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중복 확인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중복된 직원 정보가 있는지 확인한다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836657"/>
                  </a:ext>
                </a:extLst>
              </a:tr>
              <a:tr h="12231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수정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정보를 수정한다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267194"/>
                  </a:ext>
                </a:extLst>
              </a:tr>
              <a:tr h="23022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 실패 시 오류 알림창을 출력한다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876792"/>
                  </a:ext>
                </a:extLst>
              </a:tr>
              <a:tr h="23022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완료 알림창 출력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 성공 시 성공 알림창을 출력한다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881727"/>
                  </a:ext>
                </a:extLst>
              </a:tr>
              <a:tr h="12231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삭제할 직원 정보 선택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삭제할 직원을 선택한다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283328"/>
                  </a:ext>
                </a:extLst>
              </a:tr>
              <a:tr h="12231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직원을 삭제한다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056042"/>
                  </a:ext>
                </a:extLst>
              </a:tr>
              <a:tr h="23022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실패 시 오류 알림창을 출력한다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407735"/>
                  </a:ext>
                </a:extLst>
              </a:tr>
              <a:tr h="23022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성공 알림창 출력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성공 시 성공 알림창을 출력한다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416302"/>
                  </a:ext>
                </a:extLst>
              </a:tr>
              <a:tr h="12231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조회할 직원 이름 입력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조회할 직원의 이름을 입력받는다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71020"/>
                  </a:ext>
                </a:extLst>
              </a:tr>
              <a:tr h="216739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이름 조회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직원의 이름을 조회한다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06838"/>
                  </a:ext>
                </a:extLst>
              </a:tr>
              <a:tr h="23022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조회 실패 시 오류 알림창을 출력한다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492774"/>
                  </a:ext>
                </a:extLst>
              </a:tr>
              <a:tr h="12231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출력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정보를 출력한다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27464"/>
                  </a:ext>
                </a:extLst>
              </a:tr>
              <a:tr h="23022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 조회할 직원정보 선택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 조회할 직원정보를 선택한다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882096"/>
                  </a:ext>
                </a:extLst>
              </a:tr>
              <a:tr h="216739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상세조회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상세 정보를 조회한다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017806"/>
                  </a:ext>
                </a:extLst>
              </a:tr>
              <a:tr h="12231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출력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정보를 출력한다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08422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48730" y="2121916"/>
            <a:ext cx="2701261" cy="379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/>
          </p:cNvPr>
          <p:cNvSpPr txBox="1"/>
          <p:nvPr/>
        </p:nvSpPr>
        <p:spPr>
          <a:xfrm>
            <a:off x="1044570" y="906886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단위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83568" y="2989803"/>
          <a:ext cx="7920880" cy="1541279"/>
        </p:xfrm>
        <a:graphic>
          <a:graphicData uri="http://schemas.openxmlformats.org/drawingml/2006/table">
            <a:tbl>
              <a:tblPr/>
              <a:tblGrid>
                <a:gridCol w="2161097">
                  <a:extLst>
                    <a:ext uri="{9D8B030D-6E8A-4147-A177-3AD203B41FA5}">
                      <a16:colId xmlns:a16="http://schemas.microsoft.com/office/drawing/2014/main" val="4244315564"/>
                    </a:ext>
                  </a:extLst>
                </a:gridCol>
                <a:gridCol w="3163945">
                  <a:extLst>
                    <a:ext uri="{9D8B030D-6E8A-4147-A177-3AD203B41FA5}">
                      <a16:colId xmlns:a16="http://schemas.microsoft.com/office/drawing/2014/main" val="4198552182"/>
                    </a:ext>
                  </a:extLst>
                </a:gridCol>
                <a:gridCol w="1297919">
                  <a:extLst>
                    <a:ext uri="{9D8B030D-6E8A-4147-A177-3AD203B41FA5}">
                      <a16:colId xmlns:a16="http://schemas.microsoft.com/office/drawing/2014/main" val="2554929881"/>
                    </a:ext>
                  </a:extLst>
                </a:gridCol>
                <a:gridCol w="1297919">
                  <a:extLst>
                    <a:ext uri="{9D8B030D-6E8A-4147-A177-3AD203B41FA5}">
                      <a16:colId xmlns:a16="http://schemas.microsoft.com/office/drawing/2014/main" val="271601740"/>
                    </a:ext>
                  </a:extLst>
                </a:gridCol>
              </a:tblGrid>
              <a:tr h="415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대상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사용기법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700023"/>
                  </a:ext>
                </a:extLst>
              </a:tr>
              <a:tr h="372516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입력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등록할 직원 정보를 입력받는다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02188"/>
                  </a:ext>
                </a:extLst>
              </a:tr>
              <a:tr h="701150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직원정보 확인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필수로 입력해야 할 직원 정보에 누락된 것이 있는지 확인한다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분기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결정 커버리지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6058" marR="26058" marT="7204" marB="720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416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737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64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692696"/>
            <a:ext cx="720080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세부접근방법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539552" y="2043653"/>
          <a:ext cx="8009353" cy="4024884"/>
        </p:xfrm>
        <a:graphic>
          <a:graphicData uri="http://schemas.openxmlformats.org/drawingml/2006/table">
            <a:tbl>
              <a:tblPr/>
              <a:tblGrid>
                <a:gridCol w="1033613">
                  <a:extLst>
                    <a:ext uri="{9D8B030D-6E8A-4147-A177-3AD203B41FA5}">
                      <a16:colId xmlns:a16="http://schemas.microsoft.com/office/drawing/2014/main" val="1289925977"/>
                    </a:ext>
                  </a:extLst>
                </a:gridCol>
                <a:gridCol w="4911882">
                  <a:extLst>
                    <a:ext uri="{9D8B030D-6E8A-4147-A177-3AD203B41FA5}">
                      <a16:colId xmlns:a16="http://schemas.microsoft.com/office/drawing/2014/main" val="802299392"/>
                    </a:ext>
                  </a:extLst>
                </a:gridCol>
                <a:gridCol w="942349">
                  <a:extLst>
                    <a:ext uri="{9D8B030D-6E8A-4147-A177-3AD203B41FA5}">
                      <a16:colId xmlns:a16="http://schemas.microsoft.com/office/drawing/2014/main" val="364676680"/>
                    </a:ext>
                  </a:extLst>
                </a:gridCol>
                <a:gridCol w="1121509">
                  <a:extLst>
                    <a:ext uri="{9D8B030D-6E8A-4147-A177-3AD203B41FA5}">
                      <a16:colId xmlns:a16="http://schemas.microsoft.com/office/drawing/2014/main" val="1796093540"/>
                    </a:ext>
                  </a:extLst>
                </a:gridCol>
              </a:tblGrid>
              <a:tr h="4262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대상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사용기법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054983"/>
                  </a:ext>
                </a:extLst>
              </a:tr>
              <a:tr h="503259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정보를 입력받고 관련 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정보를 등록한다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경계 값 분석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563491"/>
                  </a:ext>
                </a:extLst>
              </a:tr>
              <a:tr h="685723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수정할 직원 정보를 입력 받고 관련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정보를 업데이트한다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981172"/>
                  </a:ext>
                </a:extLst>
              </a:tr>
              <a:tr h="685723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삭제할 직원 정보를 입력 받고 관련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 일을 업데이트한다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489218"/>
                  </a:ext>
                </a:extLst>
              </a:tr>
              <a:tr h="685723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명단조회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조회할 직원 정보를 입력 받고 관련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명단 정보를 조회해 출력한다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280935"/>
                  </a:ext>
                </a:extLst>
              </a:tr>
              <a:tr h="685723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상세 명단 조회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관련 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상세 정보를 조회해 출력한다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블랙박스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동등분할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245728"/>
                  </a:ext>
                </a:extLst>
              </a:tr>
            </a:tbl>
          </a:graphicData>
        </a:graphic>
      </p:graphicFrame>
      <p:sp>
        <p:nvSpPr>
          <p:cNvPr id="7" name="TextBox 6">
            <a:extLst/>
          </p:cNvPr>
          <p:cNvSpPr txBox="1"/>
          <p:nvPr/>
        </p:nvSpPr>
        <p:spPr>
          <a:xfrm>
            <a:off x="1056652" y="85059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통합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22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65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692696"/>
            <a:ext cx="720080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세부접근방법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056652" y="85059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시스템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83568" y="2492896"/>
          <a:ext cx="7471245" cy="2486104"/>
        </p:xfrm>
        <a:graphic>
          <a:graphicData uri="http://schemas.openxmlformats.org/drawingml/2006/table">
            <a:tbl>
              <a:tblPr/>
              <a:tblGrid>
                <a:gridCol w="1801278">
                  <a:extLst>
                    <a:ext uri="{9D8B030D-6E8A-4147-A177-3AD203B41FA5}">
                      <a16:colId xmlns:a16="http://schemas.microsoft.com/office/drawing/2014/main" val="2097256566"/>
                    </a:ext>
                  </a:extLst>
                </a:gridCol>
                <a:gridCol w="3786957">
                  <a:extLst>
                    <a:ext uri="{9D8B030D-6E8A-4147-A177-3AD203B41FA5}">
                      <a16:colId xmlns:a16="http://schemas.microsoft.com/office/drawing/2014/main" val="2913688309"/>
                    </a:ext>
                  </a:extLst>
                </a:gridCol>
                <a:gridCol w="941505">
                  <a:extLst>
                    <a:ext uri="{9D8B030D-6E8A-4147-A177-3AD203B41FA5}">
                      <a16:colId xmlns:a16="http://schemas.microsoft.com/office/drawing/2014/main" val="2551528713"/>
                    </a:ext>
                  </a:extLst>
                </a:gridCol>
                <a:gridCol w="941505">
                  <a:extLst>
                    <a:ext uri="{9D8B030D-6E8A-4147-A177-3AD203B41FA5}">
                      <a16:colId xmlns:a16="http://schemas.microsoft.com/office/drawing/2014/main" val="2381565369"/>
                    </a:ext>
                  </a:extLst>
                </a:gridCol>
              </a:tblGrid>
              <a:tr h="4637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대상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사용기법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969388"/>
                  </a:ext>
                </a:extLst>
              </a:tr>
              <a:tr h="8080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 응답시간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시스템의 모든 화면은 요청 시간으로부터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초 이내에 나타난다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화이트박스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기본 경로 테스트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290439"/>
                  </a:ext>
                </a:extLst>
              </a:tr>
              <a:tr h="80807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항시 제공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시스템은 요청된 서비스를 항시 수행할 수 있어야 한다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성능 테스트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25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550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66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692696"/>
            <a:ext cx="720080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세부접근방법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056652" y="85059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인수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68413" y="3417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64514" y="2136974"/>
          <a:ext cx="6919854" cy="489702"/>
        </p:xfrm>
        <a:graphic>
          <a:graphicData uri="http://schemas.openxmlformats.org/drawingml/2006/table">
            <a:tbl>
              <a:tblPr/>
              <a:tblGrid>
                <a:gridCol w="1588366">
                  <a:extLst>
                    <a:ext uri="{9D8B030D-6E8A-4147-A177-3AD203B41FA5}">
                      <a16:colId xmlns:a16="http://schemas.microsoft.com/office/drawing/2014/main" val="2185959414"/>
                    </a:ext>
                  </a:extLst>
                </a:gridCol>
                <a:gridCol w="3538408">
                  <a:extLst>
                    <a:ext uri="{9D8B030D-6E8A-4147-A177-3AD203B41FA5}">
                      <a16:colId xmlns:a16="http://schemas.microsoft.com/office/drawing/2014/main" val="4126972063"/>
                    </a:ext>
                  </a:extLst>
                </a:gridCol>
                <a:gridCol w="1793080">
                  <a:extLst>
                    <a:ext uri="{9D8B030D-6E8A-4147-A177-3AD203B41FA5}">
                      <a16:colId xmlns:a16="http://schemas.microsoft.com/office/drawing/2014/main" val="2445238867"/>
                    </a:ext>
                  </a:extLst>
                </a:gridCol>
              </a:tblGrid>
              <a:tr h="4897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대상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사용기법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617122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971600" y="2619692"/>
          <a:ext cx="6919854" cy="2354845"/>
        </p:xfrm>
        <a:graphic>
          <a:graphicData uri="http://schemas.openxmlformats.org/drawingml/2006/table">
            <a:tbl>
              <a:tblPr/>
              <a:tblGrid>
                <a:gridCol w="1588366">
                  <a:extLst>
                    <a:ext uri="{9D8B030D-6E8A-4147-A177-3AD203B41FA5}">
                      <a16:colId xmlns:a16="http://schemas.microsoft.com/office/drawing/2014/main" val="3938953101"/>
                    </a:ext>
                  </a:extLst>
                </a:gridCol>
                <a:gridCol w="3538408">
                  <a:extLst>
                    <a:ext uri="{9D8B030D-6E8A-4147-A177-3AD203B41FA5}">
                      <a16:colId xmlns:a16="http://schemas.microsoft.com/office/drawing/2014/main" val="2048879663"/>
                    </a:ext>
                  </a:extLst>
                </a:gridCol>
                <a:gridCol w="896540">
                  <a:extLst>
                    <a:ext uri="{9D8B030D-6E8A-4147-A177-3AD203B41FA5}">
                      <a16:colId xmlns:a16="http://schemas.microsoft.com/office/drawing/2014/main" val="170546120"/>
                    </a:ext>
                  </a:extLst>
                </a:gridCol>
                <a:gridCol w="896540">
                  <a:extLst>
                    <a:ext uri="{9D8B030D-6E8A-4147-A177-3AD203B41FA5}">
                      <a16:colId xmlns:a16="http://schemas.microsoft.com/office/drawing/2014/main" val="3994861896"/>
                    </a:ext>
                  </a:extLst>
                </a:gridCol>
              </a:tblGrid>
              <a:tr h="470969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직원을 등록한다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α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β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292083"/>
                  </a:ext>
                </a:extLst>
              </a:tr>
              <a:tr h="470969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정보를 수정한다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α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β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404775"/>
                  </a:ext>
                </a:extLst>
              </a:tr>
              <a:tr h="470969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직원을 삭제한다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α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β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85022"/>
                  </a:ext>
                </a:extLst>
              </a:tr>
              <a:tr h="470969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조회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직원정보를 조회한다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α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β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052936"/>
                  </a:ext>
                </a:extLst>
              </a:tr>
              <a:tr h="470969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상세조회 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정보를 상세 조회한다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α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β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582779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976572" y="4974537"/>
          <a:ext cx="6919854" cy="1262707"/>
        </p:xfrm>
        <a:graphic>
          <a:graphicData uri="http://schemas.openxmlformats.org/drawingml/2006/table">
            <a:tbl>
              <a:tblPr/>
              <a:tblGrid>
                <a:gridCol w="1588366">
                  <a:extLst>
                    <a:ext uri="{9D8B030D-6E8A-4147-A177-3AD203B41FA5}">
                      <a16:colId xmlns:a16="http://schemas.microsoft.com/office/drawing/2014/main" val="2293172370"/>
                    </a:ext>
                  </a:extLst>
                </a:gridCol>
                <a:gridCol w="3538408">
                  <a:extLst>
                    <a:ext uri="{9D8B030D-6E8A-4147-A177-3AD203B41FA5}">
                      <a16:colId xmlns:a16="http://schemas.microsoft.com/office/drawing/2014/main" val="3325829599"/>
                    </a:ext>
                  </a:extLst>
                </a:gridCol>
                <a:gridCol w="896540">
                  <a:extLst>
                    <a:ext uri="{9D8B030D-6E8A-4147-A177-3AD203B41FA5}">
                      <a16:colId xmlns:a16="http://schemas.microsoft.com/office/drawing/2014/main" val="2882673726"/>
                    </a:ext>
                  </a:extLst>
                </a:gridCol>
                <a:gridCol w="896540">
                  <a:extLst>
                    <a:ext uri="{9D8B030D-6E8A-4147-A177-3AD203B41FA5}">
                      <a16:colId xmlns:a16="http://schemas.microsoft.com/office/drawing/2014/main" val="3782088110"/>
                    </a:ext>
                  </a:extLst>
                </a:gridCol>
              </a:tblGrid>
              <a:tr h="470969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 응답시간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시스템의 응답시간을 측정한다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α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β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721438"/>
                  </a:ext>
                </a:extLst>
              </a:tr>
              <a:tr h="79173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항시 제공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99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업무시간 중 요청된 서비스를 항시 수행할 수 있는지 확인한다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α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l-GR" sz="1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β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테스트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0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138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67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식별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056652" y="54868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단위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36572" y="1782717"/>
          <a:ext cx="2579243" cy="4618554"/>
        </p:xfrm>
        <a:graphic>
          <a:graphicData uri="http://schemas.openxmlformats.org/drawingml/2006/table">
            <a:tbl>
              <a:tblPr/>
              <a:tblGrid>
                <a:gridCol w="322133">
                  <a:extLst>
                    <a:ext uri="{9D8B030D-6E8A-4147-A177-3AD203B41FA5}">
                      <a16:colId xmlns:a16="http://schemas.microsoft.com/office/drawing/2014/main" val="2322487360"/>
                    </a:ext>
                  </a:extLst>
                </a:gridCol>
                <a:gridCol w="272147">
                  <a:extLst>
                    <a:ext uri="{9D8B030D-6E8A-4147-A177-3AD203B41FA5}">
                      <a16:colId xmlns:a16="http://schemas.microsoft.com/office/drawing/2014/main" val="1123430367"/>
                    </a:ext>
                  </a:extLst>
                </a:gridCol>
                <a:gridCol w="909048">
                  <a:extLst>
                    <a:ext uri="{9D8B030D-6E8A-4147-A177-3AD203B41FA5}">
                      <a16:colId xmlns:a16="http://schemas.microsoft.com/office/drawing/2014/main" val="1196535382"/>
                    </a:ext>
                  </a:extLst>
                </a:gridCol>
                <a:gridCol w="909048">
                  <a:extLst>
                    <a:ext uri="{9D8B030D-6E8A-4147-A177-3AD203B41FA5}">
                      <a16:colId xmlns:a16="http://schemas.microsoft.com/office/drawing/2014/main" val="415686463"/>
                    </a:ext>
                  </a:extLst>
                </a:gridCol>
                <a:gridCol w="166867">
                  <a:extLst>
                    <a:ext uri="{9D8B030D-6E8A-4147-A177-3AD203B41FA5}">
                      <a16:colId xmlns:a16="http://schemas.microsoft.com/office/drawing/2014/main" val="826637558"/>
                    </a:ext>
                  </a:extLst>
                </a:gridCol>
              </a:tblGrid>
              <a:tr h="1095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 무효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332243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입력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형식에 일치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30090"/>
                  </a:ext>
                </a:extLst>
              </a:tr>
              <a:tr h="63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형식에 불일치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0727"/>
                  </a:ext>
                </a:extLst>
              </a:tr>
              <a:tr h="80232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직원정보 확인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UT02-02-01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필수정보가 모두 입력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1362047"/>
                  </a:ext>
                </a:extLst>
              </a:tr>
              <a:tr h="8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UT02-02-02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필수정보가 하나라도 누락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968436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중복 확인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UT02-03</a:t>
                      </a:r>
                      <a:endParaRPr 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UT02-03-01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중복되지 않음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724913"/>
                  </a:ext>
                </a:extLst>
              </a:tr>
              <a:tr h="63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UT02-03-02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이미 등록되어 중복됨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242592"/>
                  </a:ext>
                </a:extLst>
              </a:tr>
              <a:tr h="109554">
                <a:tc rowSpan="4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UT02-04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UT02-04-01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필수 정보가 하나라도 누락되어있을 때 오류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524153"/>
                  </a:ext>
                </a:extLst>
              </a:tr>
              <a:tr h="10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UT02-04-02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필수 정보가 하나라도 누락되어있지만 오류 알림창 출력 안함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0727141"/>
                  </a:ext>
                </a:extLst>
              </a:tr>
              <a:tr h="10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UT02-04-03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이미 등록되어 중복되어있을 때 오류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998967"/>
                  </a:ext>
                </a:extLst>
              </a:tr>
              <a:tr h="10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UT02-04-04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이미 등록되어 중복되어있지만 오류 알림창 출력 안함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940819"/>
                  </a:ext>
                </a:extLst>
              </a:tr>
              <a:tr h="109554">
                <a:tc rowSpan="4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UT02-05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UT02-05-01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필수 정보가 모두 입력되어있을 때 성공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362717"/>
                  </a:ext>
                </a:extLst>
              </a:tr>
              <a:tr h="10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UT02-05-02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필수 정보가 모두 입력되어있을 때 성공 알림창 출력 안함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099129"/>
                  </a:ext>
                </a:extLst>
              </a:tr>
              <a:tr h="10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UT02-05-03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중복되지 않을 때 성공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402233"/>
                  </a:ext>
                </a:extLst>
              </a:tr>
              <a:tr h="10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UT02-05-04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중복되지 않았지만 성공 알림창 출력안함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9373704"/>
                  </a:ext>
                </a:extLst>
              </a:tr>
              <a:tr h="68514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등록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UT02-06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UT02-06-01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정보를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188732"/>
                  </a:ext>
                </a:extLst>
              </a:tr>
              <a:tr h="68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UT02-06-02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정보를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실패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341734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수정할 직원 선택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UT02-07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UT02-07-01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수정할 직원 선택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993324"/>
                  </a:ext>
                </a:extLst>
              </a:tr>
              <a:tr h="63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UT02-07-02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수정할 직원 미선택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413809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 직원 정보 입력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UT02-08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UT02-08-01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수정할 직원 정보가 형식에 일치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782724"/>
                  </a:ext>
                </a:extLst>
              </a:tr>
              <a:tr h="63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UT02-08-02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수정할 직원 정보가 형식에 불일치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142620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 정보 확인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UT02-09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UT02-09-01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필수정보가 모두 입력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318572"/>
                  </a:ext>
                </a:extLst>
              </a:tr>
              <a:tr h="63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UT02-09-02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필수정보가 하나라도 누락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340062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중복 확인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UT02-10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UT02-10-01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중복되지 않음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105829"/>
                  </a:ext>
                </a:extLst>
              </a:tr>
              <a:tr h="63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UT02-10-02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이미 등록되어 중복됨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358244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수정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UT02-11-01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수정한 직원 정보를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51233"/>
                  </a:ext>
                </a:extLst>
              </a:tr>
              <a:tr h="63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UT02-11-02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수정한 직원 정보를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실패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773023"/>
                  </a:ext>
                </a:extLst>
              </a:tr>
              <a:tr h="109554">
                <a:tc rowSpan="4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UT02-12-01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필수 정보가 하나라도 누락되었을 때 오류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363994"/>
                  </a:ext>
                </a:extLst>
              </a:tr>
              <a:tr h="10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UT02-12-02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필수 정보가 하나라도 누락되었지만 오류 알림창 출력 안함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421368"/>
                  </a:ext>
                </a:extLst>
              </a:tr>
              <a:tr h="1576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UT02-12-03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이미 등록되어 중복되었을 때 오류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960301"/>
                  </a:ext>
                </a:extLst>
              </a:tr>
              <a:tr h="10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UT02-12-04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이미 등록되어 중복되었지만 오류 알림창 출력 안함 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626245"/>
                  </a:ext>
                </a:extLst>
              </a:tr>
              <a:tr h="58205">
                <a:tc rowSpan="4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UT02-13-01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필수 정보가 모두 입력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968368"/>
                  </a:ext>
                </a:extLst>
              </a:tr>
              <a:tr h="58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UT02-13-02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필수 정보가 하나라도 누락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811567"/>
                  </a:ext>
                </a:extLst>
              </a:tr>
              <a:tr h="58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UT02-13-03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중복되지 않음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798962"/>
                  </a:ext>
                </a:extLst>
              </a:tr>
              <a:tr h="58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UT02-13-04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등록하려는 직원이 이미 등록되어 중복됨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178362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삭제할 직원 정보 선택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UT02-14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UT02-14-01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삭제할 직원 선택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733539"/>
                  </a:ext>
                </a:extLst>
              </a:tr>
              <a:tr h="843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UT02-14-02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삭제할 직원 미선택 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816300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UT02-15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UT02-15-01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날짜를 해당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363074"/>
                  </a:ext>
                </a:extLst>
              </a:tr>
              <a:tr h="582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UT02-15-02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날짜 해당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실패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019799"/>
                  </a:ext>
                </a:extLst>
              </a:tr>
              <a:tr h="109554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UT02-16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UT02-16-01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날짜를 해당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저장에 실패했을 때 오류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276617"/>
                  </a:ext>
                </a:extLst>
              </a:tr>
              <a:tr h="10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UT02-16-02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날짜를 해당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저장에 실패했지만 오류 알림창 출력 안함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7762170"/>
                  </a:ext>
                </a:extLst>
              </a:tr>
              <a:tr h="109554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UT02-17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UT02-17-01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날짜를 해당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저장에 성공했을 때 성공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82334"/>
                  </a:ext>
                </a:extLst>
              </a:tr>
              <a:tr h="10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UT02-17-02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날짜를 해당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저장에 성공했지만 성공 알림창 출력 안함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966694"/>
                  </a:ext>
                </a:extLst>
              </a:tr>
              <a:tr h="74154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조회할 직원 이름 입력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UT02-18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UT02-18-01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등록된 직원 이름 입력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201265"/>
                  </a:ext>
                </a:extLst>
              </a:tr>
              <a:tr h="74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UT02-18-02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등록되지 않은 직원 이름 입력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84339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이름 조회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UT02-19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UT02-19-01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이름 조회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541524"/>
                  </a:ext>
                </a:extLst>
              </a:tr>
              <a:tr h="63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UT02-19-02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등록지 않은 직원 이름 조회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73764"/>
                  </a:ext>
                </a:extLst>
              </a:tr>
              <a:tr h="109554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UT02-20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UT02-20-01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등록되지 않은 직원 이름 입력 후 조회 에 실패했을 때 오류 알림창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518291"/>
                  </a:ext>
                </a:extLst>
              </a:tr>
              <a:tr h="109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UT02-20-02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등록되지 않은 직원 이름 입력 후 조회 에 실패했지만 오류 알림창 출력 안함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737213"/>
                  </a:ext>
                </a:extLst>
              </a:tr>
              <a:tr h="71601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UT02-21-01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등록된 직원 정보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214224"/>
                  </a:ext>
                </a:extLst>
              </a:tr>
              <a:tr h="716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UT02-21-02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조회가 제대로 되지 않았을 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892934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 조회할 직원정보 선택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UT02-22-01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등록된 직원 선택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649108"/>
                  </a:ext>
                </a:extLst>
              </a:tr>
              <a:tr h="133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UT02-22-02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선택한 직원 정보가 제대로 전달되지 못했을 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1870033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상세조회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UT02-23-01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접근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520099"/>
                  </a:ext>
                </a:extLst>
              </a:tr>
              <a:tr h="63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UT02-23-02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접근 실패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039718"/>
                  </a:ext>
                </a:extLst>
              </a:tr>
              <a:tr h="5820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UT02-24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UT02-24-01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등록된 직원 상세정보 출력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635694"/>
                  </a:ext>
                </a:extLst>
              </a:tr>
              <a:tr h="634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UT02-24-02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</a:t>
                      </a:r>
                      <a:r>
                        <a:rPr lang="en-US" altLang="ko-KR" sz="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접근 실패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08372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36572" y="1880661"/>
            <a:ext cx="2593382" cy="303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1116" y="44486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574569" y="2773738"/>
          <a:ext cx="8308981" cy="2636512"/>
        </p:xfrm>
        <a:graphic>
          <a:graphicData uri="http://schemas.openxmlformats.org/drawingml/2006/table">
            <a:tbl>
              <a:tblPr/>
              <a:tblGrid>
                <a:gridCol w="1037745">
                  <a:extLst>
                    <a:ext uri="{9D8B030D-6E8A-4147-A177-3AD203B41FA5}">
                      <a16:colId xmlns:a16="http://schemas.microsoft.com/office/drawing/2014/main" val="2196538024"/>
                    </a:ext>
                  </a:extLst>
                </a:gridCol>
                <a:gridCol w="876716">
                  <a:extLst>
                    <a:ext uri="{9D8B030D-6E8A-4147-A177-3AD203B41FA5}">
                      <a16:colId xmlns:a16="http://schemas.microsoft.com/office/drawing/2014/main" val="966124000"/>
                    </a:ext>
                  </a:extLst>
                </a:gridCol>
                <a:gridCol w="2928481">
                  <a:extLst>
                    <a:ext uri="{9D8B030D-6E8A-4147-A177-3AD203B41FA5}">
                      <a16:colId xmlns:a16="http://schemas.microsoft.com/office/drawing/2014/main" val="3021966990"/>
                    </a:ext>
                  </a:extLst>
                </a:gridCol>
                <a:gridCol w="2928481">
                  <a:extLst>
                    <a:ext uri="{9D8B030D-6E8A-4147-A177-3AD203B41FA5}">
                      <a16:colId xmlns:a16="http://schemas.microsoft.com/office/drawing/2014/main" val="2003535538"/>
                    </a:ext>
                  </a:extLst>
                </a:gridCol>
                <a:gridCol w="537558">
                  <a:extLst>
                    <a:ext uri="{9D8B030D-6E8A-4147-A177-3AD203B41FA5}">
                      <a16:colId xmlns:a16="http://schemas.microsoft.com/office/drawing/2014/main" val="2506266551"/>
                    </a:ext>
                  </a:extLst>
                </a:gridCol>
              </a:tblGrid>
              <a:tr h="546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 무효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098054"/>
                  </a:ext>
                </a:extLst>
              </a:tr>
              <a:tr h="290091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입력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UT02-01-01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형식에 일치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3356"/>
                  </a:ext>
                </a:extLst>
              </a:tr>
              <a:tr h="3161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UT02-01-02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형식에 불일치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478692"/>
                  </a:ext>
                </a:extLst>
              </a:tr>
              <a:tr h="399872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직원정보 확인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UT02-02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UT02-02-01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필수정보가 모두 입력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317606"/>
                  </a:ext>
                </a:extLst>
              </a:tr>
              <a:tr h="402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UT02-02-02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직원 필수정보가 하나라도 누락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2400" marR="12400" marT="3428" marB="342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792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7936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68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식별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31640" y="3405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67544" y="1601913"/>
          <a:ext cx="2854752" cy="5080352"/>
        </p:xfrm>
        <a:graphic>
          <a:graphicData uri="http://schemas.openxmlformats.org/drawingml/2006/table">
            <a:tbl>
              <a:tblPr/>
              <a:tblGrid>
                <a:gridCol w="354962">
                  <a:extLst>
                    <a:ext uri="{9D8B030D-6E8A-4147-A177-3AD203B41FA5}">
                      <a16:colId xmlns:a16="http://schemas.microsoft.com/office/drawing/2014/main" val="681313620"/>
                    </a:ext>
                  </a:extLst>
                </a:gridCol>
                <a:gridCol w="349955">
                  <a:extLst>
                    <a:ext uri="{9D8B030D-6E8A-4147-A177-3AD203B41FA5}">
                      <a16:colId xmlns:a16="http://schemas.microsoft.com/office/drawing/2014/main" val="1481092164"/>
                    </a:ext>
                  </a:extLst>
                </a:gridCol>
                <a:gridCol w="618088">
                  <a:extLst>
                    <a:ext uri="{9D8B030D-6E8A-4147-A177-3AD203B41FA5}">
                      <a16:colId xmlns:a16="http://schemas.microsoft.com/office/drawing/2014/main" val="2260556761"/>
                    </a:ext>
                  </a:extLst>
                </a:gridCol>
                <a:gridCol w="995059">
                  <a:extLst>
                    <a:ext uri="{9D8B030D-6E8A-4147-A177-3AD203B41FA5}">
                      <a16:colId xmlns:a16="http://schemas.microsoft.com/office/drawing/2014/main" val="3625762368"/>
                    </a:ext>
                  </a:extLst>
                </a:gridCol>
                <a:gridCol w="288389">
                  <a:extLst>
                    <a:ext uri="{9D8B030D-6E8A-4147-A177-3AD203B41FA5}">
                      <a16:colId xmlns:a16="http://schemas.microsoft.com/office/drawing/2014/main" val="3339303907"/>
                    </a:ext>
                  </a:extLst>
                </a:gridCol>
                <a:gridCol w="248299">
                  <a:extLst>
                    <a:ext uri="{9D8B030D-6E8A-4147-A177-3AD203B41FA5}">
                      <a16:colId xmlns:a16="http://schemas.microsoft.com/office/drawing/2014/main" val="3164150316"/>
                    </a:ext>
                  </a:extLst>
                </a:gridCol>
              </a:tblGrid>
              <a:tr h="1460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r>
                        <a:rPr lang="en-US" altLang="ko-KR" sz="3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작성자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40394"/>
                  </a:ext>
                </a:extLst>
              </a:tr>
              <a:tr h="13359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최성영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101549"/>
                  </a:ext>
                </a:extLst>
              </a:tr>
              <a:tr h="77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</a:t>
                      </a:r>
                      <a:r>
                        <a:rPr lang="en-US" altLang="ko-KR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150177"/>
                  </a:ext>
                </a:extLst>
              </a:tr>
              <a:tr h="13359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수정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IT02-02-01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수정한 직원 정보가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최성영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70446"/>
                  </a:ext>
                </a:extLst>
              </a:tr>
              <a:tr h="13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IT02-02-03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수정한 직원 정보가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200802"/>
                  </a:ext>
                </a:extLst>
              </a:tr>
              <a:tr h="13359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IT02-03-01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직원의 탈퇴일이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최성영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580357"/>
                  </a:ext>
                </a:extLst>
              </a:tr>
              <a:tr h="13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IT02-03-02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직원의 탈퇴일이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591256"/>
                  </a:ext>
                </a:extLst>
              </a:tr>
              <a:tr h="13359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명단조회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IT02-04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IT02-04-01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정보를 읽어와 직원의 명단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최성영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590502"/>
                  </a:ext>
                </a:extLst>
              </a:tr>
              <a:tr h="13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IT02-04-02</a:t>
                      </a:r>
                      <a:endParaRPr 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정보를 읽어왔지만 직원의 명단 출력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99934"/>
                  </a:ext>
                </a:extLst>
              </a:tr>
              <a:tr h="196391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상세 명단 조회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IT02-05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IT02-05-01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정보를 읽어와 선택한 직원의 상세명단조회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최성영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336069"/>
                  </a:ext>
                </a:extLst>
              </a:tr>
              <a:tr h="196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IT02-05-02</a:t>
                      </a:r>
                      <a:endParaRPr 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정보를 읽어왔지만 선택한 직원의 상세명단조회 출력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947965"/>
                  </a:ext>
                </a:extLst>
              </a:tr>
              <a:tr h="13359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등록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IT04-01-01</a:t>
                      </a:r>
                      <a:endParaRPr 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정보가 성공적으로 </a:t>
                      </a:r>
                      <a:r>
                        <a:rPr lang="en-US" altLang="ko-KR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유병현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420661"/>
                  </a:ext>
                </a:extLst>
              </a:tr>
              <a:tr h="77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IT04-01-02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정보가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800895"/>
                  </a:ext>
                </a:extLst>
              </a:tr>
              <a:tr h="137448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삭제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IT04-02-01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메뉴의 삭제유무가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유병현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63712"/>
                  </a:ext>
                </a:extLst>
              </a:tr>
              <a:tr h="13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IT04-02-02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메뉴의 삭제유무가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65495"/>
                  </a:ext>
                </a:extLst>
              </a:tr>
              <a:tr h="13359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조회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IT04-03-01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메뉴 정보를 읽어와 메뉴 정보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유병현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709604"/>
                  </a:ext>
                </a:extLst>
              </a:tr>
              <a:tr h="137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IT04-03-02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메뉴 정보를 읽어왔지만 메뉴 정보 출력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887788"/>
                  </a:ext>
                </a:extLst>
              </a:tr>
              <a:tr h="137448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상세조회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IT04-04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IT04-04-01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메뉴 정보를 읽어와 선택한 메뉴의 상세정보 조회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유병현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967157"/>
                  </a:ext>
                </a:extLst>
              </a:tr>
              <a:tr h="196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IT04-04-02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메뉴 정보를 읽어왔지만 선택한 메뉴의 상세정보 조회 안 됨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977193"/>
                  </a:ext>
                </a:extLst>
              </a:tr>
              <a:tr h="13359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입고 처리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IT06-01-01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입고 정보가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박상준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86575"/>
                  </a:ext>
                </a:extLst>
              </a:tr>
              <a:tr h="13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IT06-01-02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입고 정보가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159376"/>
                  </a:ext>
                </a:extLst>
              </a:tr>
              <a:tr h="13359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출고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IT06-02-01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출고 정보가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박상준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750042"/>
                  </a:ext>
                </a:extLst>
              </a:tr>
              <a:tr h="13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IT06-02-02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출고 정보가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748771"/>
                  </a:ext>
                </a:extLst>
              </a:tr>
              <a:tr h="13359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폐기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IT06-03-01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폐기 정보가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박상준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348215"/>
                  </a:ext>
                </a:extLst>
              </a:tr>
              <a:tr h="13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IT06-03-02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폐기 정보가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003459"/>
                  </a:ext>
                </a:extLst>
              </a:tr>
              <a:tr h="1374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조회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IT06-04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IT06-04-01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식자재 정보를 읽어와 선택한 종류의 조회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박상준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87944"/>
                  </a:ext>
                </a:extLst>
              </a:tr>
              <a:tr h="196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IT06-04-02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식자재 정보를 읽어왔지만 다른 종류의 조회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09690"/>
                  </a:ext>
                </a:extLst>
              </a:tr>
              <a:tr h="1374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재고 조회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IT06-05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IT06-05-01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식자재 정보를 읽어와 정확한 재고를 계산하여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박상준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879094"/>
                  </a:ext>
                </a:extLst>
              </a:tr>
              <a:tr h="13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IT06-05-02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식자재 정보를 읽어오지 못함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37341"/>
                  </a:ext>
                </a:extLst>
              </a:tr>
              <a:tr h="771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발주 처리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IT07-01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IT07-01-01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입출고내역이 있는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박윤보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146833"/>
                  </a:ext>
                </a:extLst>
              </a:tr>
              <a:tr h="77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IT07-01-02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입출고 내역이 없는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42795"/>
                  </a:ext>
                </a:extLst>
              </a:tr>
              <a:tr h="771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발주서 조회 처리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IT07-02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IT07-02-01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저장된 발주서 전체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박윤보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218911"/>
                  </a:ext>
                </a:extLst>
              </a:tr>
              <a:tr h="771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IT07-02-02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발주서 누락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320433"/>
                  </a:ext>
                </a:extLst>
              </a:tr>
              <a:tr h="8714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발주서 상세조회 처리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IT07-03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IT07-03-01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발주서 이미지 성공적으로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박윤보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6726"/>
                  </a:ext>
                </a:extLst>
              </a:tr>
              <a:tr h="871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IT07-03-02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출력 실패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888111"/>
                  </a:ext>
                </a:extLst>
              </a:tr>
              <a:tr h="771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권한 변경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IT08-01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IT08-01-01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비밀번호를 입력받아 권한 변경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박윤보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697879"/>
                  </a:ext>
                </a:extLst>
              </a:tr>
              <a:tr h="13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IT08-01-02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비밀번호가 일치하지만 권한이 변경되지 않음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45102"/>
                  </a:ext>
                </a:extLst>
              </a:tr>
              <a:tr h="13359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관리자 비밀번호 변경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IT08-02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IT08-02-01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비밀번호가 입력한 비밀번호로 변경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박윤보</a:t>
                      </a:r>
                      <a:endParaRPr lang="ko-KR" alt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711711"/>
                  </a:ext>
                </a:extLst>
              </a:tr>
              <a:tr h="13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IT08-02-02</a:t>
                      </a:r>
                      <a:endParaRPr lang="en-US" sz="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비밀번호가 입력한 비밀번호로 변경되지 않음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806" marR="15806" marT="4370" marB="4370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834629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827585" y="2523180"/>
          <a:ext cx="8081325" cy="2644902"/>
        </p:xfrm>
        <a:graphic>
          <a:graphicData uri="http://schemas.openxmlformats.org/drawingml/2006/table">
            <a:tbl>
              <a:tblPr/>
              <a:tblGrid>
                <a:gridCol w="1150803">
                  <a:extLst>
                    <a:ext uri="{9D8B030D-6E8A-4147-A177-3AD203B41FA5}">
                      <a16:colId xmlns:a16="http://schemas.microsoft.com/office/drawing/2014/main" val="2026528809"/>
                    </a:ext>
                  </a:extLst>
                </a:gridCol>
                <a:gridCol w="865420">
                  <a:extLst>
                    <a:ext uri="{9D8B030D-6E8A-4147-A177-3AD203B41FA5}">
                      <a16:colId xmlns:a16="http://schemas.microsoft.com/office/drawing/2014/main" val="236324343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462780182"/>
                    </a:ext>
                  </a:extLst>
                </a:gridCol>
                <a:gridCol w="3914860">
                  <a:extLst>
                    <a:ext uri="{9D8B030D-6E8A-4147-A177-3AD203B41FA5}">
                      <a16:colId xmlns:a16="http://schemas.microsoft.com/office/drawing/2014/main" val="2511275344"/>
                    </a:ext>
                  </a:extLst>
                </a:gridCol>
                <a:gridCol w="566066">
                  <a:extLst>
                    <a:ext uri="{9D8B030D-6E8A-4147-A177-3AD203B41FA5}">
                      <a16:colId xmlns:a16="http://schemas.microsoft.com/office/drawing/2014/main" val="8088744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375602"/>
                  </a:ext>
                </a:extLst>
              </a:tr>
              <a:tr h="271399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IT02-01-01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성공적으로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75046"/>
                  </a:ext>
                </a:extLst>
              </a:tr>
              <a:tr h="271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IT02-01-03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59929"/>
                  </a:ext>
                </a:extLst>
              </a:tr>
              <a:tr h="368017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수정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IT02-02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IT02-02-01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수정한 직원 정보가 성공적으로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305138"/>
                  </a:ext>
                </a:extLst>
              </a:tr>
              <a:tr h="276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IT02-02-03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수정한 직원 정보가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저장 안 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849943"/>
                  </a:ext>
                </a:extLst>
              </a:tr>
            </a:tbl>
          </a:graphicData>
        </a:graphic>
      </p:graphicFrame>
      <p:sp>
        <p:nvSpPr>
          <p:cNvPr id="7" name="TextBox 6">
            <a:extLst/>
          </p:cNvPr>
          <p:cNvSpPr txBox="1"/>
          <p:nvPr/>
        </p:nvSpPr>
        <p:spPr>
          <a:xfrm>
            <a:off x="1056652" y="54868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통합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4" y="1742270"/>
            <a:ext cx="2854752" cy="4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141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3108" cy="6858000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314019" y="1555276"/>
            <a:ext cx="243688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처리 모형도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810394" y="2780928"/>
            <a:ext cx="7766870" cy="15696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다른 모듈에게 입력을 받은 모듈이 수행하는 </a:t>
            </a:r>
            <a:endParaRPr lang="en-US" altLang="ko-KR" sz="3200" dirty="0">
              <a:solidFill>
                <a:schemeClr val="accent6">
                  <a:lumMod val="75000"/>
                </a:schemeClr>
              </a:solidFill>
              <a:latin typeface="고도 B" panose="02000503000000020004" pitchFamily="2" charset="-127"/>
              <a:ea typeface="고도 B" panose="02000503000000020004" pitchFamily="2" charset="-127"/>
              <a:cs typeface="NanumSquareOTF ExtraBold" charset="-127"/>
            </a:endParaRPr>
          </a:p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일을 그림으로 나타낸 것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.</a:t>
            </a:r>
          </a:p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입출력 양식을 그리기 위해 작성됨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고도 B" panose="02000503000000020004" pitchFamily="2" charset="-127"/>
                <a:ea typeface="고도 B" panose="02000503000000020004" pitchFamily="2" charset="-127"/>
                <a:cs typeface="NanumSquareOTF ExtraBold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08068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69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2773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식별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056652" y="54868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시스템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68413" y="3417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10000" y="15652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86019" y="2218130"/>
          <a:ext cx="8911633" cy="2910078"/>
        </p:xfrm>
        <a:graphic>
          <a:graphicData uri="http://schemas.openxmlformats.org/drawingml/2006/table">
            <a:tbl>
              <a:tblPr/>
              <a:tblGrid>
                <a:gridCol w="1080120">
                  <a:extLst>
                    <a:ext uri="{9D8B030D-6E8A-4147-A177-3AD203B41FA5}">
                      <a16:colId xmlns:a16="http://schemas.microsoft.com/office/drawing/2014/main" val="70240420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91496404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125911489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3448537579"/>
                    </a:ext>
                  </a:extLst>
                </a:gridCol>
                <a:gridCol w="1134769">
                  <a:extLst>
                    <a:ext uri="{9D8B030D-6E8A-4147-A177-3AD203B41FA5}">
                      <a16:colId xmlns:a16="http://schemas.microsoft.com/office/drawing/2014/main" val="3690454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638087"/>
                  </a:ext>
                </a:extLst>
              </a:tr>
              <a:tr h="319278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 응답시간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ST01-01-01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요청시간으로부터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초 이하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633363"/>
                  </a:ext>
                </a:extLst>
              </a:tr>
              <a:tr h="367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ST01-01-02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초 이상 지연 또는 응답 없음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856903"/>
                  </a:ext>
                </a:extLst>
              </a:tr>
              <a:tr h="319278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항시제공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ST01-02-01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99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업무시간 중 서비스를 항시 수행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824467"/>
                  </a:ext>
                </a:extLst>
              </a:tr>
              <a:tr h="5427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ST01-02-02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99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업무시간 중 기능이 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ea typeface="맑은 고딕" panose="020B0503020000020004" pitchFamily="50" charset="-127"/>
                      </a:endParaRPr>
                    </a:p>
                    <a:p>
                      <a:pPr marL="17399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수행되지 않는 경우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154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3977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70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99743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식별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056652" y="620688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인수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31640" y="340567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036403"/>
          <a:ext cx="2663255" cy="4709554"/>
        </p:xfrm>
        <a:graphic>
          <a:graphicData uri="http://schemas.openxmlformats.org/drawingml/2006/table">
            <a:tbl>
              <a:tblPr/>
              <a:tblGrid>
                <a:gridCol w="298263">
                  <a:extLst>
                    <a:ext uri="{9D8B030D-6E8A-4147-A177-3AD203B41FA5}">
                      <a16:colId xmlns:a16="http://schemas.microsoft.com/office/drawing/2014/main" val="1188301722"/>
                    </a:ext>
                  </a:extLst>
                </a:gridCol>
                <a:gridCol w="229998">
                  <a:extLst>
                    <a:ext uri="{9D8B030D-6E8A-4147-A177-3AD203B41FA5}">
                      <a16:colId xmlns:a16="http://schemas.microsoft.com/office/drawing/2014/main" val="3636078834"/>
                    </a:ext>
                  </a:extLst>
                </a:gridCol>
                <a:gridCol w="986569">
                  <a:extLst>
                    <a:ext uri="{9D8B030D-6E8A-4147-A177-3AD203B41FA5}">
                      <a16:colId xmlns:a16="http://schemas.microsoft.com/office/drawing/2014/main" val="3997560809"/>
                    </a:ext>
                  </a:extLst>
                </a:gridCol>
                <a:gridCol w="986569">
                  <a:extLst>
                    <a:ext uri="{9D8B030D-6E8A-4147-A177-3AD203B41FA5}">
                      <a16:colId xmlns:a16="http://schemas.microsoft.com/office/drawing/2014/main" val="3347567708"/>
                    </a:ext>
                  </a:extLst>
                </a:gridCol>
                <a:gridCol w="161856">
                  <a:extLst>
                    <a:ext uri="{9D8B030D-6E8A-4147-A177-3AD203B41FA5}">
                      <a16:colId xmlns:a16="http://schemas.microsoft.com/office/drawing/2014/main" val="2753902134"/>
                    </a:ext>
                  </a:extLst>
                </a:gridCol>
              </a:tblGrid>
              <a:tr h="16088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r>
                        <a:rPr lang="en-US" altLang="ko-KR" sz="3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638907"/>
                  </a:ext>
                </a:extLst>
              </a:tr>
              <a:tr h="13956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성공적으로 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510549"/>
                  </a:ext>
                </a:extLst>
              </a:tr>
              <a:tr h="78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6700620"/>
                  </a:ext>
                </a:extLst>
              </a:tr>
              <a:tr h="129769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수정한 직원 정보가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00450"/>
                  </a:ext>
                </a:extLst>
              </a:tr>
              <a:tr h="13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수정한 직원 정보가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1414163"/>
                  </a:ext>
                </a:extLst>
              </a:tr>
              <a:tr h="13956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AT02-03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AT02-03-01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직원의 탈퇴일이 성공적으로 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095426"/>
                  </a:ext>
                </a:extLst>
              </a:tr>
              <a:tr h="78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AT02-03-02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직원의 탈퇴일이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923715"/>
                  </a:ext>
                </a:extLst>
              </a:tr>
              <a:tr h="78764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조회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AT02-04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AT02-04-01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정보를 읽어와 직원의 명단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001336"/>
                  </a:ext>
                </a:extLst>
              </a:tr>
              <a:tr h="13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AT02-04-02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정보를 읽어왔지만 직원의 명단 출력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734101"/>
                  </a:ext>
                </a:extLst>
              </a:tr>
              <a:tr h="13956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상세조회 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AT02-05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AT02-05-01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정보를 읽어와 선택한 직원의 상세명단조회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841353"/>
                  </a:ext>
                </a:extLst>
              </a:tr>
              <a:tr h="13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AT02-05-02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정보를 읽어왔지만 선택한 직원의 상세명단조회 출력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657313"/>
                  </a:ext>
                </a:extLst>
              </a:tr>
              <a:tr h="81199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등록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AT04-01-01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정보가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06951"/>
                  </a:ext>
                </a:extLst>
              </a:tr>
              <a:tr h="78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AT04-01-02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정보가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607080"/>
                  </a:ext>
                </a:extLst>
              </a:tr>
              <a:tr h="13956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삭제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AT04-02-01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메뉴의 삭제유무가 성공적으로 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939264"/>
                  </a:ext>
                </a:extLst>
              </a:tr>
              <a:tr h="78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AT04-02-02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메뉴의 삭제유무가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925504"/>
                  </a:ext>
                </a:extLst>
              </a:tr>
              <a:tr h="78764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조회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AT04-03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AT04-03-01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메뉴 정보를 읽어와 메뉴 정보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243219"/>
                  </a:ext>
                </a:extLst>
              </a:tr>
              <a:tr h="13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AT04-03-02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메뉴 정보를 읽어왔지만 메뉴 정보 출력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861403"/>
                  </a:ext>
                </a:extLst>
              </a:tr>
              <a:tr h="139565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메뉴 상세조회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AT04-04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AT04-04-01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메뉴 정보를 읽어와 선택한 메뉴의 상세정보 조회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433366"/>
                  </a:ext>
                </a:extLst>
              </a:tr>
              <a:tr h="13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AT04-04-02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메뉴 정보를 읽어왔지만 선택한 메뉴의 상세정보 조회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791518"/>
                  </a:ext>
                </a:extLst>
              </a:tr>
              <a:tr h="1055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입고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AT06-01-01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입고 정보가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624619"/>
                  </a:ext>
                </a:extLst>
              </a:tr>
              <a:tr h="111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AT06-01-02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입고 정보가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893230"/>
                  </a:ext>
                </a:extLst>
              </a:tr>
              <a:tr h="7876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출고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AT06-02-01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출고 정보가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0693796"/>
                  </a:ext>
                </a:extLst>
              </a:tr>
              <a:tr h="85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AT06-02-02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출고 정보가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832042"/>
                  </a:ext>
                </a:extLst>
              </a:tr>
              <a:tr h="8458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폐기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AT06-03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AT06-03-01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폐기 정보가 성공적으로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964342"/>
                  </a:ext>
                </a:extLst>
              </a:tr>
              <a:tr h="85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AT06-03-02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폐기 정보가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383568"/>
                  </a:ext>
                </a:extLst>
              </a:tr>
              <a:tr h="13956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조회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AT06-04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AT06-04-01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식자재 정보를 읽어와 선택한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종류의 조회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528161"/>
                  </a:ext>
                </a:extLst>
              </a:tr>
              <a:tr h="13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AT06-04-02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식자재 정보를 읽어왔지만 다른 종류의 조회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675736"/>
                  </a:ext>
                </a:extLst>
              </a:tr>
              <a:tr h="13956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재고 조회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AT06-05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AT06-05-01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식자재 정보를 읽어와 정확한 재고를 계산하여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147266"/>
                  </a:ext>
                </a:extLst>
              </a:tr>
              <a:tr h="78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AT06-05-02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식자재 정보를 읽어오지 못함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59059"/>
                  </a:ext>
                </a:extLst>
              </a:tr>
              <a:tr h="13956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식자재 발주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AT07-01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AT07-01-01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식자재 정보를 읽어와 잘못된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재고를 계산하여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1157079"/>
                  </a:ext>
                </a:extLst>
              </a:tr>
              <a:tr h="893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AT07-01-02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식자재 정보를 읽어오지 못함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26984"/>
                  </a:ext>
                </a:extLst>
              </a:tr>
              <a:tr h="7876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발주서 조회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AT07-2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AT07-02-01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저장된 발주서 전체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164850"/>
                  </a:ext>
                </a:extLst>
              </a:tr>
              <a:tr h="787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AT07-02-02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발주서 누락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897080"/>
                  </a:ext>
                </a:extLst>
              </a:tr>
              <a:tr h="7876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발주서 상세조회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AT07-03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AT07-03-01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발주서 이미지 성공적으로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4169"/>
                  </a:ext>
                </a:extLst>
              </a:tr>
              <a:tr h="85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AT07-03-02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이미지 출력 실패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846326"/>
                  </a:ext>
                </a:extLst>
              </a:tr>
              <a:tr h="7876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권한 변경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AT08-01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AT08-01-01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비밀번호를 입력받아 권한 변경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824141"/>
                  </a:ext>
                </a:extLst>
              </a:tr>
              <a:tr h="85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AT08-01-02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비밀번호가 일치하지만 권한이 변경되지 않음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666089"/>
                  </a:ext>
                </a:extLst>
              </a:tr>
              <a:tr h="811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관리자 비밀번호 변경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AT08-02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AT08-02-01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비밀번호가 입력한 비밀번호로 변경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82360"/>
                  </a:ext>
                </a:extLst>
              </a:tr>
              <a:tr h="1365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AT08-02-02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비밀번호가 입력한 비밀번호로 변경되지 않음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759218"/>
                  </a:ext>
                </a:extLst>
              </a:tr>
              <a:tr h="78764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응답시간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AT09-01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AT09-01-01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요청시간으로부터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초 이하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184773"/>
                  </a:ext>
                </a:extLst>
              </a:tr>
              <a:tr h="858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AT09-01-02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요청시간으로부터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초를 초과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224382"/>
                  </a:ext>
                </a:extLst>
              </a:tr>
              <a:tr h="90378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항시 제공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AT09-04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AT09-04-01</a:t>
                      </a:r>
                      <a:endParaRPr 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요청된 서비스를 항시 수행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509595"/>
                  </a:ext>
                </a:extLst>
              </a:tr>
              <a:tr h="98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AT09-04-02</a:t>
                      </a:r>
                      <a:endParaRPr 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99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업무시간 중 서비스 항시 수행 불가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37080" algn="l"/>
                        </a:tabLs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79" marR="16779" marT="4639" marB="463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5978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41433" y="2193484"/>
            <a:ext cx="2663255" cy="4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574113" y="2979007"/>
          <a:ext cx="8309894" cy="2742438"/>
        </p:xfrm>
        <a:graphic>
          <a:graphicData uri="http://schemas.openxmlformats.org/drawingml/2006/table">
            <a:tbl>
              <a:tblPr/>
              <a:tblGrid>
                <a:gridCol w="1045559">
                  <a:extLst>
                    <a:ext uri="{9D8B030D-6E8A-4147-A177-3AD203B41FA5}">
                      <a16:colId xmlns:a16="http://schemas.microsoft.com/office/drawing/2014/main" val="2026528809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36324343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462780182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511275344"/>
                    </a:ext>
                  </a:extLst>
                </a:gridCol>
                <a:gridCol w="711607">
                  <a:extLst>
                    <a:ext uri="{9D8B030D-6E8A-4147-A177-3AD203B41FA5}">
                      <a16:colId xmlns:a16="http://schemas.microsoft.com/office/drawing/2014/main" val="8088744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375602"/>
                  </a:ext>
                </a:extLst>
              </a:tr>
              <a:tr h="271399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AT02-01-01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성공적으로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675046"/>
                  </a:ext>
                </a:extLst>
              </a:tr>
              <a:tr h="271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AT02-01-02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안 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459929"/>
                  </a:ext>
                </a:extLst>
              </a:tr>
              <a:tr h="368017">
                <a:tc rowSpan="2"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수정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AT02-02-01</a:t>
                      </a:r>
                      <a:endParaRPr 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수정한 직원 정보가 성공적으로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유효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305138"/>
                  </a:ext>
                </a:extLst>
              </a:tr>
              <a:tr h="276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AT02-02-02</a:t>
                      </a:r>
                      <a:endParaRPr 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수정한 직원 정보가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저장 안 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무효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8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5276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71</a:t>
            </a:fld>
            <a:endParaRPr lang="ko-KR" altLang="en-US" sz="9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52650"/>
            <a:ext cx="720080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성공실패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기준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056652" y="85059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단위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69478" y="2037922"/>
          <a:ext cx="3155823" cy="4525968"/>
        </p:xfrm>
        <a:graphic>
          <a:graphicData uri="http://schemas.openxmlformats.org/drawingml/2006/table">
            <a:tbl>
              <a:tblPr/>
              <a:tblGrid>
                <a:gridCol w="430114">
                  <a:extLst>
                    <a:ext uri="{9D8B030D-6E8A-4147-A177-3AD203B41FA5}">
                      <a16:colId xmlns:a16="http://schemas.microsoft.com/office/drawing/2014/main" val="3951438093"/>
                    </a:ext>
                  </a:extLst>
                </a:gridCol>
                <a:gridCol w="1499950">
                  <a:extLst>
                    <a:ext uri="{9D8B030D-6E8A-4147-A177-3AD203B41FA5}">
                      <a16:colId xmlns:a16="http://schemas.microsoft.com/office/drawing/2014/main" val="1786194147"/>
                    </a:ext>
                  </a:extLst>
                </a:gridCol>
                <a:gridCol w="1225759">
                  <a:extLst>
                    <a:ext uri="{9D8B030D-6E8A-4147-A177-3AD203B41FA5}">
                      <a16:colId xmlns:a16="http://schemas.microsoft.com/office/drawing/2014/main" val="4050557706"/>
                    </a:ext>
                  </a:extLst>
                </a:gridCol>
              </a:tblGrid>
              <a:tr h="146636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테스트항목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성공기준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실패기준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068570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입력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화면에 입력한 직원 정보를 읽어오는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화면에 입력한 직원 정보를 읽어오지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742964"/>
                  </a:ext>
                </a:extLst>
              </a:tr>
              <a:tr h="259060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 정보 확인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name != " " &amp;&amp; Jumin != " " &amp;&amp; phone != " " &amp;&amp; Address != " "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name = " " || </a:t>
                      </a:r>
                      <a:r>
                        <a:rPr lang="en-US" sz="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Jumin</a:t>
                      </a:r>
                      <a:r>
                        <a:rPr lang="en-US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= " " || phone = " " || Address = " " </a:t>
                      </a: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 경우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985602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중복 확인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입력받은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Address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⊄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] &amp;&amp;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입력받은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jumin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⊄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]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입력받은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Address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⊂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] ||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입력받은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jumin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⊂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]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65839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실패시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오류창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실패시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오류창 출력하지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114409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성공 알림창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성공시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성공창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성공시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성공창 출력하지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333324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등록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직원 정보를 등록하는 경우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직원 정보를 등록을 실패하는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977114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수정할 직원 선택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선택한 수정할 직원을 읽어오는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선택한 수정할 직원을 읽어오지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296150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 직원 정보 입력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화면에 입력한 수정할 직원 정보를 읽어오는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화면에 입력한 수정할 직원 정보를 읽어오지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475020"/>
                  </a:ext>
                </a:extLst>
              </a:tr>
              <a:tr h="259060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 정보 확인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name != " " &amp;&amp; </a:t>
                      </a:r>
                      <a:r>
                        <a:rPr lang="en-US" sz="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Jumin</a:t>
                      </a:r>
                      <a:r>
                        <a:rPr lang="en-US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!= " " &amp;&amp; phone != " " &amp;&amp; Address != " " </a:t>
                      </a: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 경우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name = " " || Jumin = " " || phone = " " || Address = " "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864646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중복 확인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입력받은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Address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⊄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] &amp;&amp;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입력받은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jumin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⊄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]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입력받은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Address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⊂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] ||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입력받은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jumin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⊂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]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745121"/>
                  </a:ext>
                </a:extLst>
              </a:tr>
              <a:tr h="166052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수정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수정한 직원 정보를 등록하는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수정한 직원 정보 등록을 실패하는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100763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 실패시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오류창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 실패시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오류창 출력하지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241384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완료 알림창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 성공시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성공창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 성공시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성공창 출력하지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620380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삭제할 직원 정보 선택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선택한 삭제할 직원을 읽어오는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선택한 삭제할 직원을 읽어오지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965867"/>
                  </a:ext>
                </a:extLst>
              </a:tr>
              <a:tr h="166052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삭제할 직원 정보를 등록하는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삭제할 직원 정보를 등록하지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369574"/>
                  </a:ext>
                </a:extLst>
              </a:tr>
              <a:tr h="198425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실패시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오류창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실패시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오류창 출력하지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940998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성공 알림창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성공시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성공창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 성공시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성공창 출력하지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757477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조회할 직원 이름 입력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화면에 입력한 조회할 직원 이름을 읽어오는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화면에 입력한 조회할 직원 이름을 읽어오지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229617"/>
                  </a:ext>
                </a:extLst>
              </a:tr>
              <a:tr h="166052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이름 조회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직원 이름을 조회하는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직원 이름을 조회하지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1954443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 알림창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조회 실패시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오류창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56210" marR="0" indent="-15621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조회 실패시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MessageBox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통해 오류창 출력하지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1213887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등록된 직원 정보를 출력하는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등록된 직원 정보를 출력하지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541740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 조회할 직원정보 선택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선택한 상세 조회할 직원을 읽어오는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선택한 상세 조회할 직원을 읽어오지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732400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상세조회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직원 상세정보를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조회하는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직원 상세정보를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조회하지 못하는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419239"/>
                  </a:ext>
                </a:extLst>
              </a:tr>
              <a:tr h="166052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출력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정보를 출력하는 경우</a:t>
                      </a:r>
                      <a:endParaRPr lang="ko-KR" altLang="en-US" sz="3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3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정보를 출력하지 못하는 경우</a:t>
                      </a:r>
                      <a:endParaRPr lang="ko-KR" altLang="en-US" sz="3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033283"/>
                  </a:ext>
                </a:extLst>
              </a:tr>
            </a:tbl>
          </a:graphicData>
        </a:graphic>
      </p:graphicFrame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08100" y="36697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6498" y="2207076"/>
            <a:ext cx="3148803" cy="409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368994" y="3044101"/>
          <a:ext cx="8640862" cy="1886298"/>
        </p:xfrm>
        <a:graphic>
          <a:graphicData uri="http://schemas.openxmlformats.org/drawingml/2006/table">
            <a:tbl>
              <a:tblPr/>
              <a:tblGrid>
                <a:gridCol w="1177682">
                  <a:extLst>
                    <a:ext uri="{9D8B030D-6E8A-4147-A177-3AD203B41FA5}">
                      <a16:colId xmlns:a16="http://schemas.microsoft.com/office/drawing/2014/main" val="3990745194"/>
                    </a:ext>
                  </a:extLst>
                </a:gridCol>
                <a:gridCol w="3827284">
                  <a:extLst>
                    <a:ext uri="{9D8B030D-6E8A-4147-A177-3AD203B41FA5}">
                      <a16:colId xmlns:a16="http://schemas.microsoft.com/office/drawing/2014/main" val="1248614921"/>
                    </a:ext>
                  </a:extLst>
                </a:gridCol>
                <a:gridCol w="3635896">
                  <a:extLst>
                    <a:ext uri="{9D8B030D-6E8A-4147-A177-3AD203B41FA5}">
                      <a16:colId xmlns:a16="http://schemas.microsoft.com/office/drawing/2014/main" val="2387218641"/>
                    </a:ext>
                  </a:extLst>
                </a:gridCol>
              </a:tblGrid>
              <a:tr h="146636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테스트항목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성공기준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실패기준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403412"/>
                  </a:ext>
                </a:extLst>
              </a:tr>
              <a:tr h="17638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입력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화면에 입력한 직원 정보를 읽어오는 경우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사용자가 화면에 입력한 직원 정보를 읽어오지 못하는 경우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737051"/>
                  </a:ext>
                </a:extLst>
              </a:tr>
              <a:tr h="259060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 정보 확인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name != " " &amp;&amp; 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Jumin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!= " " &amp;&amp; phone != " " &amp;&amp; Address != " "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 경우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name = " " || </a:t>
                      </a:r>
                      <a:r>
                        <a:rPr lang="en-US" sz="15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Jumin</a:t>
                      </a:r>
                      <a:r>
                        <a:rPr lang="en-US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= " " || phone = " " || Address = " " 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 경우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9964" marR="19964" marT="5519" marB="551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4677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591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72</a:t>
            </a:fld>
            <a:endParaRPr lang="ko-KR" altLang="en-US" sz="9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52650"/>
            <a:ext cx="720080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성공실패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기준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056652" y="85059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통합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65525" y="1644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80864" y="2160676"/>
          <a:ext cx="8928992" cy="4092448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609327727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28879088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355543118"/>
                    </a:ext>
                  </a:extLst>
                </a:gridCol>
              </a:tblGrid>
              <a:tr h="33197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테스트항목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성공기준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실패기준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440715"/>
                  </a:ext>
                </a:extLst>
              </a:tr>
              <a:tr h="50685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필수정보를 모두 입력하고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필수정보가 누락되거나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저장되지 못함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370581"/>
                  </a:ext>
                </a:extLst>
              </a:tr>
              <a:tr h="50685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수정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필수정보를 모두 입력하고 수정한 내용이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필수정보가 누락되거나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저장되지 못함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86437"/>
                  </a:ext>
                </a:extLst>
              </a:tr>
              <a:tr h="50685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직원의 탈퇴일이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직원의 탈퇴일이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저장되지 않음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733254"/>
                  </a:ext>
                </a:extLst>
              </a:tr>
              <a:tr h="50685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명단조회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명단을 읽어와 직원 명단을 출력함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명단을 읽어오지 못하거나 직원 명단을 출력하지 못함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988738"/>
                  </a:ext>
                </a:extLst>
              </a:tr>
              <a:tr h="857631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상세 명단 조회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상세 명단을 읽어와 직원 상세명단을 출력함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상세명단을 읽어오지 못하거나 직원 상세 명단을 출력하지 못함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587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477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73</a:t>
            </a:fld>
            <a:endParaRPr lang="ko-KR" altLang="en-US" sz="9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52650"/>
            <a:ext cx="720080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성공실패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기준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056652" y="85059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시스템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565525" y="1644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611560" y="2665627"/>
          <a:ext cx="7789908" cy="1960626"/>
        </p:xfrm>
        <a:graphic>
          <a:graphicData uri="http://schemas.openxmlformats.org/drawingml/2006/table">
            <a:tbl>
              <a:tblPr/>
              <a:tblGrid>
                <a:gridCol w="1800200">
                  <a:extLst>
                    <a:ext uri="{9D8B030D-6E8A-4147-A177-3AD203B41FA5}">
                      <a16:colId xmlns:a16="http://schemas.microsoft.com/office/drawing/2014/main" val="1550832164"/>
                    </a:ext>
                  </a:extLst>
                </a:gridCol>
                <a:gridCol w="2905597">
                  <a:extLst>
                    <a:ext uri="{9D8B030D-6E8A-4147-A177-3AD203B41FA5}">
                      <a16:colId xmlns:a16="http://schemas.microsoft.com/office/drawing/2014/main" val="753929884"/>
                    </a:ext>
                  </a:extLst>
                </a:gridCol>
                <a:gridCol w="3084111">
                  <a:extLst>
                    <a:ext uri="{9D8B030D-6E8A-4147-A177-3AD203B41FA5}">
                      <a16:colId xmlns:a16="http://schemas.microsoft.com/office/drawing/2014/main" val="2666235457"/>
                    </a:ext>
                  </a:extLst>
                </a:gridCol>
              </a:tblGrid>
              <a:tr h="33197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테스트항목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성공기준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실패기준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494420"/>
                  </a:ext>
                </a:extLst>
              </a:tr>
              <a:tr h="29603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 응답시간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모든 기능이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초미만으로 수행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초 이상 지연되거나 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응답이 없을 경우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878227"/>
                  </a:ext>
                </a:extLst>
              </a:tr>
              <a:tr h="29603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항시 제공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요청 시 항상 기능 수행 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요청 시 기능이 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수행되지 않는 경우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676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98231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74</a:t>
            </a:fld>
            <a:endParaRPr lang="ko-KR" altLang="en-US" sz="9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52650"/>
            <a:ext cx="720080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성공실패</a:t>
            </a:r>
            <a:endParaRPr lang="en-US" altLang="ko-KR" dirty="0">
              <a:solidFill>
                <a:schemeClr val="bg1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기준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056652" y="85059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인수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36572" y="2080180"/>
          <a:ext cx="8411893" cy="4262628"/>
        </p:xfrm>
        <a:graphic>
          <a:graphicData uri="http://schemas.openxmlformats.org/drawingml/2006/table">
            <a:tbl>
              <a:tblPr/>
              <a:tblGrid>
                <a:gridCol w="1499124">
                  <a:extLst>
                    <a:ext uri="{9D8B030D-6E8A-4147-A177-3AD203B41FA5}">
                      <a16:colId xmlns:a16="http://schemas.microsoft.com/office/drawing/2014/main" val="4106351563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1083989016"/>
                    </a:ext>
                  </a:extLst>
                </a:gridCol>
                <a:gridCol w="3960441">
                  <a:extLst>
                    <a:ext uri="{9D8B030D-6E8A-4147-A177-3AD203B41FA5}">
                      <a16:colId xmlns:a16="http://schemas.microsoft.com/office/drawing/2014/main" val="2761245821"/>
                    </a:ext>
                  </a:extLst>
                </a:gridCol>
              </a:tblGrid>
              <a:tr h="331978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테스트항목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성공기준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실패기준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014883"/>
                  </a:ext>
                </a:extLst>
              </a:tr>
              <a:tr h="50685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필수정보를 모두 입력하고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필수정보가 누락되거나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저장되지 못함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035440"/>
                  </a:ext>
                </a:extLst>
              </a:tr>
              <a:tr h="50685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필수정보를 모두 입력하고 수정한 내용이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필수정보가 누락되거나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저장되지 못함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403674"/>
                  </a:ext>
                </a:extLst>
              </a:tr>
              <a:tr h="50685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직원의 탈퇴일이 </a:t>
                      </a: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삭제한 직원의 탈퇴일이 </a:t>
                      </a: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저장되지 않음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136310"/>
                  </a:ext>
                </a:extLst>
              </a:tr>
              <a:tr h="50685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조회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명단을 읽어와 직원 명단을 출력함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명단을 읽어오지 못하거나 직원 명단을 출력하지 못함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842301"/>
                  </a:ext>
                </a:extLst>
              </a:tr>
              <a:tr h="730377"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상세조회 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상세 명단을 읽어와 직원 상세명단을 출력함</a:t>
                      </a:r>
                      <a:endParaRPr lang="ko-KR" altLang="en-US" sz="1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5207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5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5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에서 직원 상세명단을 읽어오지 못하거나 직원 상세 명단을 출력하지 못함</a:t>
                      </a:r>
                      <a:endParaRPr lang="ko-KR" altLang="en-US" sz="1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774782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08100" y="21759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2180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75</a:t>
            </a:fld>
            <a:endParaRPr lang="ko-KR" altLang="en-US" sz="9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836712"/>
            <a:ext cx="995068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테스트 케이스명세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297856" y="98524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입력명세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475656" y="1743926"/>
          <a:ext cx="7128791" cy="5133991"/>
        </p:xfrm>
        <a:graphic>
          <a:graphicData uri="http://schemas.openxmlformats.org/drawingml/2006/table">
            <a:tbl>
              <a:tblPr/>
              <a:tblGrid>
                <a:gridCol w="792088">
                  <a:extLst>
                    <a:ext uri="{9D8B030D-6E8A-4147-A177-3AD203B41FA5}">
                      <a16:colId xmlns:a16="http://schemas.microsoft.com/office/drawing/2014/main" val="1521966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760080538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865480912"/>
                    </a:ext>
                  </a:extLst>
                </a:gridCol>
                <a:gridCol w="2952327">
                  <a:extLst>
                    <a:ext uri="{9D8B030D-6E8A-4147-A177-3AD203B41FA5}">
                      <a16:colId xmlns:a16="http://schemas.microsoft.com/office/drawing/2014/main" val="1003392502"/>
                    </a:ext>
                  </a:extLst>
                </a:gridCol>
              </a:tblGrid>
              <a:tr h="151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입력데이터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상세설명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012800"/>
                  </a:ext>
                </a:extLst>
              </a:tr>
              <a:tr h="55326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UT02-01-01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“1234561236789“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“0101234123”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세종시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대상의 입출력 값을 특정 클래스로 분할한 후 각각의 클래스로부터 대푯값을 추출하여 테스트 케이스를 생성하고 테스트 데이터의 범주를 식별하는 기법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585809"/>
                  </a:ext>
                </a:extLst>
              </a:tr>
              <a:tr h="4140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UT02-01-02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“1234561236789“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“0101234123”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32189"/>
                  </a:ext>
                </a:extLst>
              </a:tr>
              <a:tr h="630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UT02-01-02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“123456123“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“0101234123”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세종시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310609"/>
                  </a:ext>
                </a:extLst>
              </a:tr>
              <a:tr h="63012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UT02-08-01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“1234561236789“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“0101234123”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세종시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대상의 입출력 값을 특정 클래스로 분할한 후 각각의 클래스로부터 대푯값을 추출하여 테스트 케이스를 생성하고 테스트 데이터의 범주를 식별하는 기법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500268"/>
                  </a:ext>
                </a:extLst>
              </a:tr>
              <a:tr h="471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UT02-08-02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“1234561236789“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“0101234123”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030941"/>
                  </a:ext>
                </a:extLst>
              </a:tr>
              <a:tr h="630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UT02-08-02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“123456“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“01012341234567”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세종시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42667"/>
                  </a:ext>
                </a:extLst>
              </a:tr>
              <a:tr h="31646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UT02-18-01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대상의 입출력 값을 특정 클래스로 분할한 후 각각의 클래스로부터 대푯값을 추출하여 테스트 케이스를 생성하고 테스트 데이터의 범주를 식별하는 기법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039384"/>
                  </a:ext>
                </a:extLst>
              </a:tr>
              <a:tr h="3940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UT02-18-02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홍길길순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4082" marR="34082" marT="9423" marB="942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094700"/>
                  </a:ext>
                </a:extLst>
              </a:tr>
            </a:tbl>
          </a:graphicData>
        </a:graphic>
      </p:graphicFrame>
      <p:sp>
        <p:nvSpPr>
          <p:cNvPr id="14" name="텍스트 상자 9"/>
          <p:cNvSpPr txBox="1"/>
          <p:nvPr/>
        </p:nvSpPr>
        <p:spPr>
          <a:xfrm>
            <a:off x="323528" y="2484817"/>
            <a:ext cx="2592288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고도 B" panose="02000503000000020004" pitchFamily="2" charset="-127"/>
                <a:ea typeface="고도 B" panose="02000503000000020004" pitchFamily="2" charset="-127"/>
              </a:rPr>
              <a:t>단위테스트</a:t>
            </a:r>
          </a:p>
        </p:txBody>
      </p:sp>
    </p:spTree>
    <p:extLst>
      <p:ext uri="{BB962C8B-B14F-4D97-AF65-F5344CB8AC3E}">
        <p14:creationId xmlns:p14="http://schemas.microsoft.com/office/powerpoint/2010/main" val="2907184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76</a:t>
            </a:fld>
            <a:endParaRPr lang="ko-KR" altLang="en-US" sz="9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64704"/>
            <a:ext cx="995068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테스트 케이스명세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297856" y="913235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입력명세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1475657" y="1932486"/>
          <a:ext cx="6984776" cy="4525964"/>
        </p:xfrm>
        <a:graphic>
          <a:graphicData uri="http://schemas.openxmlformats.org/drawingml/2006/table">
            <a:tbl>
              <a:tblPr/>
              <a:tblGrid>
                <a:gridCol w="1288798">
                  <a:extLst>
                    <a:ext uri="{9D8B030D-6E8A-4147-A177-3AD203B41FA5}">
                      <a16:colId xmlns:a16="http://schemas.microsoft.com/office/drawing/2014/main" val="2749160112"/>
                    </a:ext>
                  </a:extLst>
                </a:gridCol>
                <a:gridCol w="1633631">
                  <a:extLst>
                    <a:ext uri="{9D8B030D-6E8A-4147-A177-3AD203B41FA5}">
                      <a16:colId xmlns:a16="http://schemas.microsoft.com/office/drawing/2014/main" val="1896306095"/>
                    </a:ext>
                  </a:extLst>
                </a:gridCol>
                <a:gridCol w="1939253">
                  <a:extLst>
                    <a:ext uri="{9D8B030D-6E8A-4147-A177-3AD203B41FA5}">
                      <a16:colId xmlns:a16="http://schemas.microsoft.com/office/drawing/2014/main" val="255020452"/>
                    </a:ext>
                  </a:extLst>
                </a:gridCol>
                <a:gridCol w="2123094">
                  <a:extLst>
                    <a:ext uri="{9D8B030D-6E8A-4147-A177-3AD203B41FA5}">
                      <a16:colId xmlns:a16="http://schemas.microsoft.com/office/drawing/2014/main" val="3075408577"/>
                    </a:ext>
                  </a:extLst>
                </a:gridCol>
              </a:tblGrid>
              <a:tr h="4077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입력데이터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상세설명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982523"/>
                  </a:ext>
                </a:extLst>
              </a:tr>
              <a:tr h="153179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홍길자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구미시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 분할 기법을 확장시킨 것으로 분할된 클래스의 경계에 대한 값들까지 검사하는 기법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255508"/>
                  </a:ext>
                </a:extLst>
              </a:tr>
              <a:tr h="12820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홍길자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756238"/>
                  </a:ext>
                </a:extLst>
              </a:tr>
              <a:tr h="130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홍길자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구미시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0307" marR="60307" marT="16673" marB="166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617273"/>
                  </a:ext>
                </a:extLst>
              </a:tr>
            </a:tbl>
          </a:graphicData>
        </a:graphic>
      </p:graphicFrame>
      <p:sp>
        <p:nvSpPr>
          <p:cNvPr id="14" name="텍스트 상자 9"/>
          <p:cNvSpPr txBox="1"/>
          <p:nvPr/>
        </p:nvSpPr>
        <p:spPr>
          <a:xfrm>
            <a:off x="179512" y="2734044"/>
            <a:ext cx="2592288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고도 B" panose="02000503000000020004" pitchFamily="2" charset="-127"/>
                <a:ea typeface="고도 B" panose="02000503000000020004" pitchFamily="2" charset="-127"/>
              </a:rPr>
              <a:t>통합테스트</a:t>
            </a:r>
          </a:p>
        </p:txBody>
      </p:sp>
    </p:spTree>
    <p:extLst>
      <p:ext uri="{BB962C8B-B14F-4D97-AF65-F5344CB8AC3E}">
        <p14:creationId xmlns:p14="http://schemas.microsoft.com/office/powerpoint/2010/main" val="1833892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77</a:t>
            </a:fld>
            <a:endParaRPr lang="ko-KR" altLang="en-US" sz="9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64704"/>
            <a:ext cx="995068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테스트 케이스명세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297856" y="913235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입력명세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4" name="텍스트 상자 9"/>
          <p:cNvSpPr txBox="1"/>
          <p:nvPr/>
        </p:nvSpPr>
        <p:spPr>
          <a:xfrm>
            <a:off x="323528" y="2129673"/>
            <a:ext cx="3168352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고도 B" panose="02000503000000020004" pitchFamily="2" charset="-127"/>
                <a:ea typeface="고도 B" panose="02000503000000020004" pitchFamily="2" charset="-127"/>
              </a:rPr>
              <a:t>시스템 테스트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70058" y="3121722"/>
          <a:ext cx="8470305" cy="2155698"/>
        </p:xfrm>
        <a:graphic>
          <a:graphicData uri="http://schemas.openxmlformats.org/drawingml/2006/table">
            <a:tbl>
              <a:tblPr/>
              <a:tblGrid>
                <a:gridCol w="1237785">
                  <a:extLst>
                    <a:ext uri="{9D8B030D-6E8A-4147-A177-3AD203B41FA5}">
                      <a16:colId xmlns:a16="http://schemas.microsoft.com/office/drawing/2014/main" val="1459871543"/>
                    </a:ext>
                  </a:extLst>
                </a:gridCol>
                <a:gridCol w="1379981">
                  <a:extLst>
                    <a:ext uri="{9D8B030D-6E8A-4147-A177-3AD203B41FA5}">
                      <a16:colId xmlns:a16="http://schemas.microsoft.com/office/drawing/2014/main" val="325875488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893755013"/>
                    </a:ext>
                  </a:extLst>
                </a:gridCol>
                <a:gridCol w="4628403">
                  <a:extLst>
                    <a:ext uri="{9D8B030D-6E8A-4147-A177-3AD203B41FA5}">
                      <a16:colId xmlns:a16="http://schemas.microsoft.com/office/drawing/2014/main" val="3201168977"/>
                    </a:ext>
                  </a:extLst>
                </a:gridCol>
              </a:tblGrid>
              <a:tr h="4378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입력데이터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상세설명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086324"/>
                  </a:ext>
                </a:extLst>
              </a:tr>
              <a:tr h="4373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ST01-01-01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요청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반복적인 서비스 요청을 통해 지연시간을 측정하여 성공기준에 부합하는지 테스트한다</a:t>
                      </a:r>
                      <a:r>
                        <a:rPr lang="en-US" altLang="ko-KR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2682716"/>
                  </a:ext>
                </a:extLst>
              </a:tr>
              <a:tr h="4122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ST01-02-01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요청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반복적인 서비스 요청을 통해 각 기능들의 동작 여부를 확인하여 성공기준에 부합하는지 테스트한다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6622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4434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78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64704"/>
            <a:ext cx="995068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테스트 케이스명세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297856" y="913235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입력명세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466968" y="1783955"/>
          <a:ext cx="5489407" cy="4649293"/>
        </p:xfrm>
        <a:graphic>
          <a:graphicData uri="http://schemas.openxmlformats.org/drawingml/2006/table">
            <a:tbl>
              <a:tblPr/>
              <a:tblGrid>
                <a:gridCol w="857704">
                  <a:extLst>
                    <a:ext uri="{9D8B030D-6E8A-4147-A177-3AD203B41FA5}">
                      <a16:colId xmlns:a16="http://schemas.microsoft.com/office/drawing/2014/main" val="1591595462"/>
                    </a:ext>
                  </a:extLst>
                </a:gridCol>
                <a:gridCol w="1188889">
                  <a:extLst>
                    <a:ext uri="{9D8B030D-6E8A-4147-A177-3AD203B41FA5}">
                      <a16:colId xmlns:a16="http://schemas.microsoft.com/office/drawing/2014/main" val="3118265337"/>
                    </a:ext>
                  </a:extLst>
                </a:gridCol>
                <a:gridCol w="1188889">
                  <a:extLst>
                    <a:ext uri="{9D8B030D-6E8A-4147-A177-3AD203B41FA5}">
                      <a16:colId xmlns:a16="http://schemas.microsoft.com/office/drawing/2014/main" val="941161655"/>
                    </a:ext>
                  </a:extLst>
                </a:gridCol>
                <a:gridCol w="2253925">
                  <a:extLst>
                    <a:ext uri="{9D8B030D-6E8A-4147-A177-3AD203B41FA5}">
                      <a16:colId xmlns:a16="http://schemas.microsoft.com/office/drawing/2014/main" val="3959581913"/>
                    </a:ext>
                  </a:extLst>
                </a:gridCol>
              </a:tblGrid>
              <a:tr h="2514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입력데이터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상세설명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712973"/>
                  </a:ext>
                </a:extLst>
              </a:tr>
              <a:tr h="94455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AT02-01-01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홍길자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구미시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동등 분할 기법을 확장시킨 것으로 분할된 클래스의 경계에 대한 값들까지 검사하는 기법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447193"/>
                  </a:ext>
                </a:extLst>
              </a:tr>
              <a:tr h="790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홍길자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190994"/>
                  </a:ext>
                </a:extLst>
              </a:tr>
              <a:tr h="8043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홍길자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구미시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444553"/>
                  </a:ext>
                </a:extLst>
              </a:tr>
              <a:tr h="94455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홍말자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구미시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대상의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입출력값을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특정 클래스로 분할한 후 각각의 클래스로부터 대푯값을 추출하여 테스트 케이스를 생성하고 테스트 데이터의 범주를 식별하는 기법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166073"/>
                  </a:ext>
                </a:extLst>
              </a:tr>
              <a:tr h="790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홍말자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7187" marR="37187" marT="10281" marB="1028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313538"/>
                  </a:ext>
                </a:extLst>
              </a:tr>
            </a:tbl>
          </a:graphicData>
        </a:graphic>
      </p:graphicFrame>
      <p:sp>
        <p:nvSpPr>
          <p:cNvPr id="14" name="텍스트 상자 9"/>
          <p:cNvSpPr txBox="1"/>
          <p:nvPr/>
        </p:nvSpPr>
        <p:spPr>
          <a:xfrm>
            <a:off x="323528" y="2129673"/>
            <a:ext cx="2592288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고도 B" panose="02000503000000020004" pitchFamily="2" charset="-127"/>
                <a:ea typeface="고도 B" panose="02000503000000020004" pitchFamily="2" charset="-127"/>
              </a:rPr>
              <a:t>인수테스트</a:t>
            </a:r>
          </a:p>
        </p:txBody>
      </p:sp>
    </p:spTree>
    <p:extLst>
      <p:ext uri="{BB962C8B-B14F-4D97-AF65-F5344CB8AC3E}">
        <p14:creationId xmlns:p14="http://schemas.microsoft.com/office/powerpoint/2010/main" val="258582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7</a:t>
            </a:fld>
            <a:endParaRPr lang="ko-KR" altLang="en-US" sz="900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3528" y="831195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설계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A8815A"/>
                </a:solidFill>
                <a:latin typeface="+mj-lt"/>
                <a:ea typeface="나눔명조 ExtraBold" pitchFamily="18" charset="-127"/>
              </a:rPr>
              <a:t>01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314019" y="1555276"/>
            <a:ext cx="2435282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+mj-lt"/>
              </a:rPr>
              <a:t>처리 모형도</a:t>
            </a:r>
          </a:p>
        </p:txBody>
      </p:sp>
      <p:pic>
        <p:nvPicPr>
          <p:cNvPr id="1026" name="Picture 2" descr="C:\Users\jh\Desktop\KakaoTalk_20170618_1754010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54" y="2237536"/>
            <a:ext cx="7581872" cy="33156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8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79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64704"/>
            <a:ext cx="995068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테스트 케이스명세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297856" y="913235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출력명세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603172" y="2158616"/>
          <a:ext cx="7039500" cy="4163048"/>
        </p:xfrm>
        <a:graphic>
          <a:graphicData uri="http://schemas.openxmlformats.org/drawingml/2006/table">
            <a:tbl>
              <a:tblPr/>
              <a:tblGrid>
                <a:gridCol w="921179">
                  <a:extLst>
                    <a:ext uri="{9D8B030D-6E8A-4147-A177-3AD203B41FA5}">
                      <a16:colId xmlns:a16="http://schemas.microsoft.com/office/drawing/2014/main" val="2761232077"/>
                    </a:ext>
                  </a:extLst>
                </a:gridCol>
                <a:gridCol w="1276871">
                  <a:extLst>
                    <a:ext uri="{9D8B030D-6E8A-4147-A177-3AD203B41FA5}">
                      <a16:colId xmlns:a16="http://schemas.microsoft.com/office/drawing/2014/main" val="2080719476"/>
                    </a:ext>
                  </a:extLst>
                </a:gridCol>
                <a:gridCol w="2420725">
                  <a:extLst>
                    <a:ext uri="{9D8B030D-6E8A-4147-A177-3AD203B41FA5}">
                      <a16:colId xmlns:a16="http://schemas.microsoft.com/office/drawing/2014/main" val="3230859356"/>
                    </a:ext>
                  </a:extLst>
                </a:gridCol>
                <a:gridCol w="2420725">
                  <a:extLst>
                    <a:ext uri="{9D8B030D-6E8A-4147-A177-3AD203B41FA5}">
                      <a16:colId xmlns:a16="http://schemas.microsoft.com/office/drawing/2014/main" val="1941485306"/>
                    </a:ext>
                  </a:extLst>
                </a:gridCol>
              </a:tblGrid>
              <a:tr h="353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예상출력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예외사항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032575"/>
                  </a:ext>
                </a:extLst>
              </a:tr>
              <a:tr h="4092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UT02-04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UT02-04-01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입력하세요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필수정보를 모두 입력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956238"/>
                  </a:ext>
                </a:extLst>
              </a:tr>
              <a:tr h="409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UT02-04-03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중복된 직원정보가 존재합니다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등록됨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802886"/>
                  </a:ext>
                </a:extLst>
              </a:tr>
              <a:tr h="4092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UT02-05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UT02-05-01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등록을 성공 하였습니다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등록되지 않음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20675"/>
                  </a:ext>
                </a:extLst>
              </a:tr>
              <a:tr h="69107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UT02-12-01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수정을 실패 하였습니다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수정된 직원 정보가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등록됨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132376"/>
                  </a:ext>
                </a:extLst>
              </a:tr>
              <a:tr h="4092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UT02-12-02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필수정보를 모두 입력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733156"/>
                  </a:ext>
                </a:extLst>
              </a:tr>
              <a:tr h="49626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UT02-13-01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등록을 성공 하였습니다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수정된 직원 정보가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등록되지 않음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5024067"/>
                  </a:ext>
                </a:extLst>
              </a:tr>
              <a:tr h="4092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UT02-16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UT02-16-01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삭제를 실패 하였습니다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탈퇴일 정보가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등록됨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577039"/>
                  </a:ext>
                </a:extLst>
              </a:tr>
              <a:tr h="4092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UT02-17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UT02-17-01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삭제를 성공 하였습니다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탈퇴일 정보가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등록되지 않음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9225" marR="59225" marT="16374" marB="1637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354844"/>
                  </a:ext>
                </a:extLst>
              </a:tr>
            </a:tbl>
          </a:graphicData>
        </a:graphic>
      </p:graphicFrame>
      <p:sp>
        <p:nvSpPr>
          <p:cNvPr id="14" name="텍스트 상자 9"/>
          <p:cNvSpPr txBox="1"/>
          <p:nvPr/>
        </p:nvSpPr>
        <p:spPr>
          <a:xfrm>
            <a:off x="179512" y="2564904"/>
            <a:ext cx="2592288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단위테스트</a:t>
            </a:r>
          </a:p>
        </p:txBody>
      </p:sp>
    </p:spTree>
    <p:extLst>
      <p:ext uri="{BB962C8B-B14F-4D97-AF65-F5344CB8AC3E}">
        <p14:creationId xmlns:p14="http://schemas.microsoft.com/office/powerpoint/2010/main" val="1701001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80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64704"/>
            <a:ext cx="995068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테스트</a:t>
            </a:r>
            <a:r>
              <a:rPr lang="ko-KR" altLang="en-US" dirty="0">
                <a:solidFill>
                  <a:schemeClr val="bg1"/>
                </a:solidFill>
                <a:ea typeface="나눔명조 ExtraBold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ea typeface="고도 B" panose="02000503000000020004" pitchFamily="2" charset="-127"/>
              </a:rPr>
              <a:t>케이스명세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나눔명조 ExtraBold" pitchFamily="18" charset="-127"/>
                <a:ea typeface="나눔명조 ExtraBold" pitchFamily="18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297856" y="913235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출력명세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4" name="텍스트 상자 9"/>
          <p:cNvSpPr txBox="1"/>
          <p:nvPr/>
        </p:nvSpPr>
        <p:spPr>
          <a:xfrm>
            <a:off x="323528" y="2134597"/>
            <a:ext cx="2592288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통합테스트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57200" y="3125309"/>
          <a:ext cx="8229599" cy="1888240"/>
        </p:xfrm>
        <a:graphic>
          <a:graphicData uri="http://schemas.openxmlformats.org/drawingml/2006/table">
            <a:tbl>
              <a:tblPr/>
              <a:tblGrid>
                <a:gridCol w="1076913">
                  <a:extLst>
                    <a:ext uri="{9D8B030D-6E8A-4147-A177-3AD203B41FA5}">
                      <a16:colId xmlns:a16="http://schemas.microsoft.com/office/drawing/2014/main" val="103219120"/>
                    </a:ext>
                  </a:extLst>
                </a:gridCol>
                <a:gridCol w="1492740">
                  <a:extLst>
                    <a:ext uri="{9D8B030D-6E8A-4147-A177-3AD203B41FA5}">
                      <a16:colId xmlns:a16="http://schemas.microsoft.com/office/drawing/2014/main" val="3917312163"/>
                    </a:ext>
                  </a:extLst>
                </a:gridCol>
                <a:gridCol w="2829973">
                  <a:extLst>
                    <a:ext uri="{9D8B030D-6E8A-4147-A177-3AD203B41FA5}">
                      <a16:colId xmlns:a16="http://schemas.microsoft.com/office/drawing/2014/main" val="1468127806"/>
                    </a:ext>
                  </a:extLst>
                </a:gridCol>
                <a:gridCol w="2829973">
                  <a:extLst>
                    <a:ext uri="{9D8B030D-6E8A-4147-A177-3AD203B41FA5}">
                      <a16:colId xmlns:a16="http://schemas.microsoft.com/office/drawing/2014/main" val="2685634868"/>
                    </a:ext>
                  </a:extLst>
                </a:gridCol>
              </a:tblGrid>
              <a:tr h="4221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예상출력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예외사항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959545"/>
                  </a:ext>
                </a:extLst>
              </a:tr>
              <a:tr h="48868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성공 했습니다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정보가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실패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691531"/>
                  </a:ext>
                </a:extLst>
              </a:tr>
              <a:tr h="488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 모두 입력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826450"/>
                  </a:ext>
                </a:extLst>
              </a:tr>
              <a:tr h="488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실패 했습니다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정보가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243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4420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81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64704"/>
            <a:ext cx="995068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테스트 케이스명세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297856" y="913235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출력명세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4" name="텍스트 상자 9"/>
          <p:cNvSpPr txBox="1"/>
          <p:nvPr/>
        </p:nvSpPr>
        <p:spPr>
          <a:xfrm>
            <a:off x="323528" y="2129673"/>
            <a:ext cx="3168352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시스템 테스트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611560" y="2993254"/>
          <a:ext cx="8229599" cy="2458864"/>
        </p:xfrm>
        <a:graphic>
          <a:graphicData uri="http://schemas.openxmlformats.org/drawingml/2006/table">
            <a:tbl>
              <a:tblPr/>
              <a:tblGrid>
                <a:gridCol w="1076913">
                  <a:extLst>
                    <a:ext uri="{9D8B030D-6E8A-4147-A177-3AD203B41FA5}">
                      <a16:colId xmlns:a16="http://schemas.microsoft.com/office/drawing/2014/main" val="2126415182"/>
                    </a:ext>
                  </a:extLst>
                </a:gridCol>
                <a:gridCol w="1492740">
                  <a:extLst>
                    <a:ext uri="{9D8B030D-6E8A-4147-A177-3AD203B41FA5}">
                      <a16:colId xmlns:a16="http://schemas.microsoft.com/office/drawing/2014/main" val="4283434298"/>
                    </a:ext>
                  </a:extLst>
                </a:gridCol>
                <a:gridCol w="2829973">
                  <a:extLst>
                    <a:ext uri="{9D8B030D-6E8A-4147-A177-3AD203B41FA5}">
                      <a16:colId xmlns:a16="http://schemas.microsoft.com/office/drawing/2014/main" val="1837165275"/>
                    </a:ext>
                  </a:extLst>
                </a:gridCol>
                <a:gridCol w="2829973">
                  <a:extLst>
                    <a:ext uri="{9D8B030D-6E8A-4147-A177-3AD203B41FA5}">
                      <a16:colId xmlns:a16="http://schemas.microsoft.com/office/drawing/2014/main" val="3216996727"/>
                    </a:ext>
                  </a:extLst>
                </a:gridCol>
              </a:tblGrid>
              <a:tr h="4221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예상출력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예외사항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89219"/>
                  </a:ext>
                </a:extLst>
              </a:tr>
              <a:tr h="55174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ST01-01-02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적정시간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자료수가 많아짐에 따른 시간지연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네트워크 상황에 따른 시간지연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485242"/>
                  </a:ext>
                </a:extLst>
              </a:tr>
              <a:tr h="453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ST01-01-03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응답지연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적정시간 응답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270708"/>
                  </a:ext>
                </a:extLst>
              </a:tr>
              <a:tr h="55174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ST01-02-02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 정상수행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연결문제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네트워크 연결문제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1459674"/>
                  </a:ext>
                </a:extLst>
              </a:tr>
              <a:tr h="4412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ST01-02-03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 비정상 수행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적정시간 응답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185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47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82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6572" y="764704"/>
            <a:ext cx="995068" cy="923330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테스트 케이스명세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05</a:t>
            </a:r>
          </a:p>
        </p:txBody>
      </p:sp>
      <p:sp>
        <p:nvSpPr>
          <p:cNvPr id="7" name="TextBox 6">
            <a:extLst/>
          </p:cNvPr>
          <p:cNvSpPr txBox="1"/>
          <p:nvPr/>
        </p:nvSpPr>
        <p:spPr>
          <a:xfrm>
            <a:off x="1297856" y="913235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출력명세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4" name="텍스트 상자 9"/>
          <p:cNvSpPr txBox="1"/>
          <p:nvPr/>
        </p:nvSpPr>
        <p:spPr>
          <a:xfrm>
            <a:off x="323528" y="2062589"/>
            <a:ext cx="2592288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인수테스트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473968" y="3188453"/>
          <a:ext cx="8229599" cy="2865604"/>
        </p:xfrm>
        <a:graphic>
          <a:graphicData uri="http://schemas.openxmlformats.org/drawingml/2006/table">
            <a:tbl>
              <a:tblPr/>
              <a:tblGrid>
                <a:gridCol w="1076913">
                  <a:extLst>
                    <a:ext uri="{9D8B030D-6E8A-4147-A177-3AD203B41FA5}">
                      <a16:colId xmlns:a16="http://schemas.microsoft.com/office/drawing/2014/main" val="2538115319"/>
                    </a:ext>
                  </a:extLst>
                </a:gridCol>
                <a:gridCol w="1492740">
                  <a:extLst>
                    <a:ext uri="{9D8B030D-6E8A-4147-A177-3AD203B41FA5}">
                      <a16:colId xmlns:a16="http://schemas.microsoft.com/office/drawing/2014/main" val="974546456"/>
                    </a:ext>
                  </a:extLst>
                </a:gridCol>
                <a:gridCol w="2829973">
                  <a:extLst>
                    <a:ext uri="{9D8B030D-6E8A-4147-A177-3AD203B41FA5}">
                      <a16:colId xmlns:a16="http://schemas.microsoft.com/office/drawing/2014/main" val="3624246836"/>
                    </a:ext>
                  </a:extLst>
                </a:gridCol>
                <a:gridCol w="2829973">
                  <a:extLst>
                    <a:ext uri="{9D8B030D-6E8A-4147-A177-3AD203B41FA5}">
                      <a16:colId xmlns:a16="http://schemas.microsoft.com/office/drawing/2014/main" val="3851021395"/>
                    </a:ext>
                  </a:extLst>
                </a:gridCol>
              </a:tblGrid>
              <a:tr h="4221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식별자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케이스 식별자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예상출력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예외사항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15F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514831"/>
                  </a:ext>
                </a:extLst>
              </a:tr>
              <a:tr h="48868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성공 했습니다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정보가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실패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204677"/>
                  </a:ext>
                </a:extLst>
              </a:tr>
              <a:tr h="488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 모두 입력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976875"/>
                  </a:ext>
                </a:extLst>
              </a:tr>
              <a:tr h="488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실패 했습니다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정보가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48928"/>
                  </a:ext>
                </a:extLst>
              </a:tr>
              <a:tr h="48868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AT02-02-01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수정을 실패 하였습니다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 정보가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705576"/>
                  </a:ext>
                </a:extLst>
              </a:tr>
              <a:tr h="488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AT02-02-02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 모두 입력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7" marR="62447" marT="17265" marB="1726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788653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57200" y="2430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030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1911996" y="1124744"/>
            <a:ext cx="540512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dirty="0"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테스트 보고서</a:t>
            </a:r>
          </a:p>
        </p:txBody>
      </p:sp>
      <p:cxnSp>
        <p:nvCxnSpPr>
          <p:cNvPr id="11" name="직선 연결선[R] 10"/>
          <p:cNvCxnSpPr/>
          <p:nvPr/>
        </p:nvCxnSpPr>
        <p:spPr>
          <a:xfrm>
            <a:off x="1911995" y="1142123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1911995" y="2639520"/>
            <a:ext cx="540512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911995" y="2054773"/>
            <a:ext cx="540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Software Test Report</a:t>
            </a:r>
            <a:endParaRPr lang="ko-KR" altLang="en-US" sz="3200" dirty="0"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</p:txBody>
      </p:sp>
      <p:sp>
        <p:nvSpPr>
          <p:cNvPr id="7" name="TextBox 4">
            <a:extLst/>
          </p:cNvPr>
          <p:cNvSpPr txBox="1"/>
          <p:nvPr/>
        </p:nvSpPr>
        <p:spPr>
          <a:xfrm>
            <a:off x="3372793" y="3991372"/>
            <a:ext cx="239841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결과 및 평가</a:t>
            </a:r>
            <a:endParaRPr lang="en-US" altLang="ko-KR" sz="14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결과서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추적성 매트릭스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7608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84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결과평가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06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575056" y="1581466"/>
          <a:ext cx="7993888" cy="4563432"/>
        </p:xfrm>
        <a:graphic>
          <a:graphicData uri="http://schemas.openxmlformats.org/drawingml/2006/table">
            <a:tbl>
              <a:tblPr/>
              <a:tblGrid>
                <a:gridCol w="726511">
                  <a:extLst>
                    <a:ext uri="{9D8B030D-6E8A-4147-A177-3AD203B41FA5}">
                      <a16:colId xmlns:a16="http://schemas.microsoft.com/office/drawing/2014/main" val="2961709336"/>
                    </a:ext>
                  </a:extLst>
                </a:gridCol>
                <a:gridCol w="726511">
                  <a:extLst>
                    <a:ext uri="{9D8B030D-6E8A-4147-A177-3AD203B41FA5}">
                      <a16:colId xmlns:a16="http://schemas.microsoft.com/office/drawing/2014/main" val="331765416"/>
                    </a:ext>
                  </a:extLst>
                </a:gridCol>
                <a:gridCol w="1764973">
                  <a:extLst>
                    <a:ext uri="{9D8B030D-6E8A-4147-A177-3AD203B41FA5}">
                      <a16:colId xmlns:a16="http://schemas.microsoft.com/office/drawing/2014/main" val="1247445059"/>
                    </a:ext>
                  </a:extLst>
                </a:gridCol>
                <a:gridCol w="1425309">
                  <a:extLst>
                    <a:ext uri="{9D8B030D-6E8A-4147-A177-3AD203B41FA5}">
                      <a16:colId xmlns:a16="http://schemas.microsoft.com/office/drawing/2014/main" val="2073426376"/>
                    </a:ext>
                  </a:extLst>
                </a:gridCol>
                <a:gridCol w="1363290">
                  <a:extLst>
                    <a:ext uri="{9D8B030D-6E8A-4147-A177-3AD203B41FA5}">
                      <a16:colId xmlns:a16="http://schemas.microsoft.com/office/drawing/2014/main" val="3765763637"/>
                    </a:ext>
                  </a:extLst>
                </a:gridCol>
                <a:gridCol w="1416346">
                  <a:extLst>
                    <a:ext uri="{9D8B030D-6E8A-4147-A177-3AD203B41FA5}">
                      <a16:colId xmlns:a16="http://schemas.microsoft.com/office/drawing/2014/main" val="3569521752"/>
                    </a:ext>
                  </a:extLst>
                </a:gridCol>
                <a:gridCol w="570948">
                  <a:extLst>
                    <a:ext uri="{9D8B030D-6E8A-4147-A177-3AD203B41FA5}">
                      <a16:colId xmlns:a16="http://schemas.microsoft.com/office/drawing/2014/main" val="1198184110"/>
                    </a:ext>
                  </a:extLst>
                </a:gridCol>
              </a:tblGrid>
              <a:tr h="4642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케이스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예상결과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예외사항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실제결과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평가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532842"/>
                  </a:ext>
                </a:extLst>
              </a:tr>
              <a:tr h="8993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UTest02-01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“1234561236789“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“0101234123”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세종시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 완료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정보가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실패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 완료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5414511"/>
                  </a:ext>
                </a:extLst>
              </a:tr>
              <a:tr h="6818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UTest02-02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“1234561236789“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“0101234123”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가 입력되지 않았습니다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 모두 입력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가 입력되지 않았습니다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413917"/>
                  </a:ext>
                </a:extLst>
              </a:tr>
              <a:tr h="8993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UT02-01-02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UTest02-03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“123456123“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“0101234123”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세종시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주민등록번호 오류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숫자 범위 올바르게 입력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주민등록번호 오류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158093"/>
                  </a:ext>
                </a:extLst>
              </a:tr>
              <a:tr h="6818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UT02-04-01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UTest02-04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“1234561236789“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“0101234123”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모두 입력하세요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필수정보를 모두 입력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를 모두 입력하세요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913056"/>
                  </a:ext>
                </a:extLst>
              </a:tr>
              <a:tr h="8993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UT02-04-03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UTest02-05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홍길동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“1234561236789“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“0101234123”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세종시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중복된 직원정보가 존재합니다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정보가 이미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등록됨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중복된 직원정보가 존재합니다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2541" marR="52541" marT="14526" marB="14526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790461"/>
                  </a:ext>
                </a:extLst>
              </a:tr>
            </a:tbl>
          </a:graphicData>
        </a:graphic>
      </p:graphicFrame>
      <p:sp>
        <p:nvSpPr>
          <p:cNvPr id="12" name="TextBox 11">
            <a:extLst/>
          </p:cNvPr>
          <p:cNvSpPr txBox="1"/>
          <p:nvPr/>
        </p:nvSpPr>
        <p:spPr>
          <a:xfrm>
            <a:off x="1008212" y="692695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단위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6698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85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결과평가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06</a:t>
            </a:r>
          </a:p>
        </p:txBody>
      </p:sp>
      <p:sp>
        <p:nvSpPr>
          <p:cNvPr id="6" name="TextBox 5">
            <a:extLst/>
          </p:cNvPr>
          <p:cNvSpPr txBox="1"/>
          <p:nvPr/>
        </p:nvSpPr>
        <p:spPr>
          <a:xfrm>
            <a:off x="1038424" y="72783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통합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7200" y="1757445"/>
          <a:ext cx="8229600" cy="4211472"/>
        </p:xfrm>
        <a:graphic>
          <a:graphicData uri="http://schemas.openxmlformats.org/drawingml/2006/table">
            <a:tbl>
              <a:tblPr/>
              <a:tblGrid>
                <a:gridCol w="747837">
                  <a:extLst>
                    <a:ext uri="{9D8B030D-6E8A-4147-A177-3AD203B41FA5}">
                      <a16:colId xmlns:a16="http://schemas.microsoft.com/office/drawing/2014/main" val="2390151369"/>
                    </a:ext>
                  </a:extLst>
                </a:gridCol>
                <a:gridCol w="747943">
                  <a:extLst>
                    <a:ext uri="{9D8B030D-6E8A-4147-A177-3AD203B41FA5}">
                      <a16:colId xmlns:a16="http://schemas.microsoft.com/office/drawing/2014/main" val="338500410"/>
                    </a:ext>
                  </a:extLst>
                </a:gridCol>
                <a:gridCol w="1817039">
                  <a:extLst>
                    <a:ext uri="{9D8B030D-6E8A-4147-A177-3AD203B41FA5}">
                      <a16:colId xmlns:a16="http://schemas.microsoft.com/office/drawing/2014/main" val="75527799"/>
                    </a:ext>
                  </a:extLst>
                </a:gridCol>
                <a:gridCol w="1467355">
                  <a:extLst>
                    <a:ext uri="{9D8B030D-6E8A-4147-A177-3AD203B41FA5}">
                      <a16:colId xmlns:a16="http://schemas.microsoft.com/office/drawing/2014/main" val="2077573115"/>
                    </a:ext>
                  </a:extLst>
                </a:gridCol>
                <a:gridCol w="1403507">
                  <a:extLst>
                    <a:ext uri="{9D8B030D-6E8A-4147-A177-3AD203B41FA5}">
                      <a16:colId xmlns:a16="http://schemas.microsoft.com/office/drawing/2014/main" val="3985307792"/>
                    </a:ext>
                  </a:extLst>
                </a:gridCol>
                <a:gridCol w="1458128">
                  <a:extLst>
                    <a:ext uri="{9D8B030D-6E8A-4147-A177-3AD203B41FA5}">
                      <a16:colId xmlns:a16="http://schemas.microsoft.com/office/drawing/2014/main" val="3075930201"/>
                    </a:ext>
                  </a:extLst>
                </a:gridCol>
                <a:gridCol w="587791">
                  <a:extLst>
                    <a:ext uri="{9D8B030D-6E8A-4147-A177-3AD203B41FA5}">
                      <a16:colId xmlns:a16="http://schemas.microsoft.com/office/drawing/2014/main" val="678479625"/>
                    </a:ext>
                  </a:extLst>
                </a:gridCol>
              </a:tblGrid>
              <a:tr h="477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케이스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예상결과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예외사항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실제결과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평가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503919"/>
                  </a:ext>
                </a:extLst>
              </a:tr>
              <a:tr h="9259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ITest02-01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홍길자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구미시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성공 했습니다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정보가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실패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성공 했습니다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654542"/>
                  </a:ext>
                </a:extLst>
              </a:tr>
              <a:tr h="7019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ITest02-02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홍길자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 모두 입력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342828"/>
                  </a:ext>
                </a:extLst>
              </a:tr>
              <a:tr h="477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IT02-01-03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ITest02-03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실패 했습니다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정보가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실패 했습니다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674039"/>
                  </a:ext>
                </a:extLst>
              </a:tr>
              <a:tr h="9259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IT02-02-01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ITest02-04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홍말자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구미시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수정을 실패 하였습니다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 정보가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수정을 실패 하였습니다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255127"/>
                  </a:ext>
                </a:extLst>
              </a:tr>
              <a:tr h="7019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IT02-02-02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ITest02-05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홍말자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 모두 입력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753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746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86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결과평가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06</a:t>
            </a:r>
          </a:p>
        </p:txBody>
      </p:sp>
      <p:sp>
        <p:nvSpPr>
          <p:cNvPr id="6" name="TextBox 5">
            <a:extLst/>
          </p:cNvPr>
          <p:cNvSpPr txBox="1"/>
          <p:nvPr/>
        </p:nvSpPr>
        <p:spPr>
          <a:xfrm>
            <a:off x="1038424" y="72783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시스템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7200" y="1822142"/>
          <a:ext cx="8229601" cy="4082079"/>
        </p:xfrm>
        <a:graphic>
          <a:graphicData uri="http://schemas.openxmlformats.org/drawingml/2006/table">
            <a:tbl>
              <a:tblPr/>
              <a:tblGrid>
                <a:gridCol w="762898">
                  <a:extLst>
                    <a:ext uri="{9D8B030D-6E8A-4147-A177-3AD203B41FA5}">
                      <a16:colId xmlns:a16="http://schemas.microsoft.com/office/drawing/2014/main" val="625937946"/>
                    </a:ext>
                  </a:extLst>
                </a:gridCol>
                <a:gridCol w="762898">
                  <a:extLst>
                    <a:ext uri="{9D8B030D-6E8A-4147-A177-3AD203B41FA5}">
                      <a16:colId xmlns:a16="http://schemas.microsoft.com/office/drawing/2014/main" val="520022751"/>
                    </a:ext>
                  </a:extLst>
                </a:gridCol>
                <a:gridCol w="1787024">
                  <a:extLst>
                    <a:ext uri="{9D8B030D-6E8A-4147-A177-3AD203B41FA5}">
                      <a16:colId xmlns:a16="http://schemas.microsoft.com/office/drawing/2014/main" val="4110795881"/>
                    </a:ext>
                  </a:extLst>
                </a:gridCol>
                <a:gridCol w="1467355">
                  <a:extLst>
                    <a:ext uri="{9D8B030D-6E8A-4147-A177-3AD203B41FA5}">
                      <a16:colId xmlns:a16="http://schemas.microsoft.com/office/drawing/2014/main" val="2585049646"/>
                    </a:ext>
                  </a:extLst>
                </a:gridCol>
                <a:gridCol w="1403507">
                  <a:extLst>
                    <a:ext uri="{9D8B030D-6E8A-4147-A177-3AD203B41FA5}">
                      <a16:colId xmlns:a16="http://schemas.microsoft.com/office/drawing/2014/main" val="4091314550"/>
                    </a:ext>
                  </a:extLst>
                </a:gridCol>
                <a:gridCol w="1458128">
                  <a:extLst>
                    <a:ext uri="{9D8B030D-6E8A-4147-A177-3AD203B41FA5}">
                      <a16:colId xmlns:a16="http://schemas.microsoft.com/office/drawing/2014/main" val="61955670"/>
                    </a:ext>
                  </a:extLst>
                </a:gridCol>
                <a:gridCol w="587791">
                  <a:extLst>
                    <a:ext uri="{9D8B030D-6E8A-4147-A177-3AD203B41FA5}">
                      <a16:colId xmlns:a16="http://schemas.microsoft.com/office/drawing/2014/main" val="2790139411"/>
                    </a:ext>
                  </a:extLst>
                </a:gridCol>
              </a:tblGrid>
              <a:tr h="477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케이스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예상결과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예외사항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실제결과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평가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9453"/>
                  </a:ext>
                </a:extLst>
              </a:tr>
              <a:tr h="477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ST01-01-01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STest01-01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요청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응답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네트워크 오류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응답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832047"/>
                  </a:ext>
                </a:extLst>
              </a:tr>
              <a:tr h="9259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ST01-01-02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STest01-02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요청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적정시간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자료수가 많아짐에 따른 시간지연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네트워크 상황에 따른 시간지연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적정시간 응답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8220676"/>
                  </a:ext>
                </a:extLst>
              </a:tr>
              <a:tr h="7666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ST01-01-03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STest01-03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요청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응답지연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적정시간 응답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적정시간 응답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81828"/>
                  </a:ext>
                </a:extLst>
              </a:tr>
              <a:tr h="477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ST01-02-01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STest01-04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요청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응답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네트워크 오류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응답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970708"/>
                  </a:ext>
                </a:extLst>
              </a:tr>
              <a:tr h="477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ST01-02-02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STest01-05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요청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 정상수행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연결문제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네트워크 연결문제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 정상수행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905124"/>
                  </a:ext>
                </a:extLst>
              </a:tr>
              <a:tr h="4779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ST01-02-03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STest01-06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요청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 비정상 수행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 정상 수행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 정상수행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없음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4091" marR="54091" marT="14955" marB="1495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058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5655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87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692696"/>
            <a:ext cx="720080" cy="646331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결과평가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06</a:t>
            </a:r>
          </a:p>
        </p:txBody>
      </p:sp>
      <p:sp>
        <p:nvSpPr>
          <p:cNvPr id="6" name="TextBox 5">
            <a:extLst/>
          </p:cNvPr>
          <p:cNvSpPr txBox="1"/>
          <p:nvPr/>
        </p:nvSpPr>
        <p:spPr>
          <a:xfrm>
            <a:off x="1038424" y="72783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인수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7200" y="1771568"/>
          <a:ext cx="8229600" cy="4183226"/>
        </p:xfrm>
        <a:graphic>
          <a:graphicData uri="http://schemas.openxmlformats.org/drawingml/2006/table">
            <a:tbl>
              <a:tblPr/>
              <a:tblGrid>
                <a:gridCol w="742820">
                  <a:extLst>
                    <a:ext uri="{9D8B030D-6E8A-4147-A177-3AD203B41FA5}">
                      <a16:colId xmlns:a16="http://schemas.microsoft.com/office/drawing/2014/main" val="37614764"/>
                    </a:ext>
                  </a:extLst>
                </a:gridCol>
                <a:gridCol w="802554">
                  <a:extLst>
                    <a:ext uri="{9D8B030D-6E8A-4147-A177-3AD203B41FA5}">
                      <a16:colId xmlns:a16="http://schemas.microsoft.com/office/drawing/2014/main" val="1970562751"/>
                    </a:ext>
                  </a:extLst>
                </a:gridCol>
                <a:gridCol w="1800426">
                  <a:extLst>
                    <a:ext uri="{9D8B030D-6E8A-4147-A177-3AD203B41FA5}">
                      <a16:colId xmlns:a16="http://schemas.microsoft.com/office/drawing/2014/main" val="769299725"/>
                    </a:ext>
                  </a:extLst>
                </a:gridCol>
                <a:gridCol w="1457513">
                  <a:extLst>
                    <a:ext uri="{9D8B030D-6E8A-4147-A177-3AD203B41FA5}">
                      <a16:colId xmlns:a16="http://schemas.microsoft.com/office/drawing/2014/main" val="3738856026"/>
                    </a:ext>
                  </a:extLst>
                </a:gridCol>
                <a:gridCol w="1394092">
                  <a:extLst>
                    <a:ext uri="{9D8B030D-6E8A-4147-A177-3AD203B41FA5}">
                      <a16:colId xmlns:a16="http://schemas.microsoft.com/office/drawing/2014/main" val="2287018091"/>
                    </a:ext>
                  </a:extLst>
                </a:gridCol>
                <a:gridCol w="1448347">
                  <a:extLst>
                    <a:ext uri="{9D8B030D-6E8A-4147-A177-3AD203B41FA5}">
                      <a16:colId xmlns:a16="http://schemas.microsoft.com/office/drawing/2014/main" val="1478582142"/>
                    </a:ext>
                  </a:extLst>
                </a:gridCol>
                <a:gridCol w="583848">
                  <a:extLst>
                    <a:ext uri="{9D8B030D-6E8A-4147-A177-3AD203B41FA5}">
                      <a16:colId xmlns:a16="http://schemas.microsoft.com/office/drawing/2014/main" val="292396981"/>
                    </a:ext>
                  </a:extLst>
                </a:gridCol>
              </a:tblGrid>
              <a:tr h="4747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케이스</a:t>
                      </a:r>
                      <a:r>
                        <a:rPr lang="en-US" altLang="ko-KR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예상결과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예외사항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실제결과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평가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750243"/>
                  </a:ext>
                </a:extLst>
              </a:tr>
              <a:tr h="9197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ATest02-01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홍길자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구미시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성공 했습니다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정보가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 실패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성공 했습니다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593783"/>
                  </a:ext>
                </a:extLst>
              </a:tr>
              <a:tr h="6972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ATest02-02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홍길자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 모두 입력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747553"/>
                  </a:ext>
                </a:extLst>
              </a:tr>
              <a:tr h="4747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AT02-01-03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ATest02-03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실패 했습니다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 정보가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등록이 실패 했습니다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538272"/>
                  </a:ext>
                </a:extLst>
              </a:tr>
              <a:tr h="9197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AT02-02-01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ATest02-04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홍말자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구미시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수정을 실패 하였습니다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 정보가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저장됨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수정을 실패 하였습니다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244485"/>
                  </a:ext>
                </a:extLst>
              </a:tr>
              <a:tr h="6972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AT02-02-02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ATest02-05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홍말자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“9876543212345“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연락처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“01087654321”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 모두 입력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정보를 모두 입력 하세요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오류결함 없음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3728" marR="53728" marT="14854" marB="1485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719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250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88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831195"/>
            <a:ext cx="864096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결과서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06</a:t>
            </a:r>
          </a:p>
        </p:txBody>
      </p:sp>
      <p:sp>
        <p:nvSpPr>
          <p:cNvPr id="6" name="TextBox 5">
            <a:extLst/>
          </p:cNvPr>
          <p:cNvSpPr txBox="1"/>
          <p:nvPr/>
        </p:nvSpPr>
        <p:spPr>
          <a:xfrm>
            <a:off x="1187624" y="744881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단위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155221" y="61439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862586" y="1581897"/>
          <a:ext cx="7418827" cy="4562570"/>
        </p:xfrm>
        <a:graphic>
          <a:graphicData uri="http://schemas.openxmlformats.org/drawingml/2006/table">
            <a:tbl>
              <a:tblPr/>
              <a:tblGrid>
                <a:gridCol w="1450108">
                  <a:extLst>
                    <a:ext uri="{9D8B030D-6E8A-4147-A177-3AD203B41FA5}">
                      <a16:colId xmlns:a16="http://schemas.microsoft.com/office/drawing/2014/main" val="541810715"/>
                    </a:ext>
                  </a:extLst>
                </a:gridCol>
                <a:gridCol w="2405450">
                  <a:extLst>
                    <a:ext uri="{9D8B030D-6E8A-4147-A177-3AD203B41FA5}">
                      <a16:colId xmlns:a16="http://schemas.microsoft.com/office/drawing/2014/main" val="3024641963"/>
                    </a:ext>
                  </a:extLst>
                </a:gridCol>
                <a:gridCol w="2405450">
                  <a:extLst>
                    <a:ext uri="{9D8B030D-6E8A-4147-A177-3AD203B41FA5}">
                      <a16:colId xmlns:a16="http://schemas.microsoft.com/office/drawing/2014/main" val="3760487882"/>
                    </a:ext>
                  </a:extLst>
                </a:gridCol>
                <a:gridCol w="674656">
                  <a:extLst>
                    <a:ext uri="{9D8B030D-6E8A-4147-A177-3AD203B41FA5}">
                      <a16:colId xmlns:a16="http://schemas.microsoft.com/office/drawing/2014/main" val="1972653829"/>
                    </a:ext>
                  </a:extLst>
                </a:gridCol>
                <a:gridCol w="483163">
                  <a:extLst>
                    <a:ext uri="{9D8B030D-6E8A-4147-A177-3AD203B41FA5}">
                      <a16:colId xmlns:a16="http://schemas.microsoft.com/office/drawing/2014/main" val="181605732"/>
                    </a:ext>
                  </a:extLst>
                </a:gridCol>
              </a:tblGrid>
              <a:tr h="2388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 항목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 조건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 내용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753516"/>
                  </a:ext>
                </a:extLst>
              </a:tr>
              <a:tr h="212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입력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26954"/>
                  </a:ext>
                </a:extLst>
              </a:tr>
              <a:tr h="365096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정보 입력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 변수 타입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VARCHAR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665229"/>
                  </a:ext>
                </a:extLst>
              </a:tr>
              <a:tr h="365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 변수 타입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VARCHAR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585713"/>
                  </a:ext>
                </a:extLst>
              </a:tr>
              <a:tr h="365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 변수 타입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VARCHAR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7577115"/>
                  </a:ext>
                </a:extLst>
              </a:tr>
              <a:tr h="365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 변수 타입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VARCHAR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769307"/>
                  </a:ext>
                </a:extLst>
              </a:tr>
              <a:tr h="212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 직원 정보 확인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09075"/>
                  </a:ext>
                </a:extLst>
              </a:tr>
              <a:tr h="365096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정보 확인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 값이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 아닌가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467897"/>
                  </a:ext>
                </a:extLst>
              </a:tr>
              <a:tr h="365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 값이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 아닌가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038068"/>
                  </a:ext>
                </a:extLst>
              </a:tr>
              <a:tr h="365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 값이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 아닌가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569623"/>
                  </a:ext>
                </a:extLst>
              </a:tr>
              <a:tr h="365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 값이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 아닌가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263529"/>
                  </a:ext>
                </a:extLst>
              </a:tr>
              <a:tr h="212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직원정보 중복 확인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945197"/>
                  </a:ext>
                </a:extLst>
              </a:tr>
              <a:tr h="36509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중복 확인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입력한 값이 직원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이미 등록되어있는가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952955"/>
                  </a:ext>
                </a:extLst>
              </a:tr>
              <a:tr h="365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주민번호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입력한 값이 직원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에 이미 등록되어있는가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172" marR="45172" marT="12489" marB="12489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905391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371311"/>
              </p:ext>
            </p:extLst>
          </p:nvPr>
        </p:nvGraphicFramePr>
        <p:xfrm>
          <a:off x="5076056" y="896735"/>
          <a:ext cx="3178698" cy="474726"/>
        </p:xfrm>
        <a:graphic>
          <a:graphicData uri="http://schemas.openxmlformats.org/drawingml/2006/table">
            <a:tbl>
              <a:tblPr/>
              <a:tblGrid>
                <a:gridCol w="711163">
                  <a:extLst>
                    <a:ext uri="{9D8B030D-6E8A-4147-A177-3AD203B41FA5}">
                      <a16:colId xmlns:a16="http://schemas.microsoft.com/office/drawing/2014/main" val="3883820107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3006903815"/>
                    </a:ext>
                  </a:extLst>
                </a:gridCol>
                <a:gridCol w="711163">
                  <a:extLst>
                    <a:ext uri="{9D8B030D-6E8A-4147-A177-3AD203B41FA5}">
                      <a16:colId xmlns:a16="http://schemas.microsoft.com/office/drawing/2014/main" val="977666381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2484659524"/>
                    </a:ext>
                  </a:extLst>
                </a:gridCol>
                <a:gridCol w="711163">
                  <a:extLst>
                    <a:ext uri="{9D8B030D-6E8A-4147-A177-3AD203B41FA5}">
                      <a16:colId xmlns:a16="http://schemas.microsoft.com/office/drawing/2014/main" val="3679512139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727453853"/>
                    </a:ext>
                  </a:extLst>
                </a:gridCol>
              </a:tblGrid>
              <a:tr h="4713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없음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있음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수정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66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26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3108" cy="6858000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630857" y="2644170"/>
            <a:ext cx="7252306" cy="156966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accent6">
                    <a:lumMod val="75000"/>
                  </a:schemeClr>
                </a:solidFill>
                <a:latin typeface="+mj-lt"/>
              </a:rPr>
              <a:t>사용자에게 입력을 </a:t>
            </a:r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받은 모듈이 수행하는 </a:t>
            </a:r>
            <a:endParaRPr lang="en-US" altLang="ko-KR" sz="32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일을 그림으로 나타낸 것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. </a:t>
            </a:r>
          </a:p>
          <a:p>
            <a:r>
              <a:rPr lang="ko-KR" altLang="en-US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사용자 인터페이스를 그리기 위해 작성됨</a:t>
            </a:r>
            <a:r>
              <a:rPr lang="en-US" altLang="ko-KR" sz="3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5" name="텍스트 상자 4"/>
          <p:cNvSpPr txBox="1"/>
          <p:nvPr/>
        </p:nvSpPr>
        <p:spPr>
          <a:xfrm>
            <a:off x="314019" y="1555276"/>
            <a:ext cx="2464136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latin typeface="+mj-lt"/>
              </a:rPr>
              <a:t>대화 모형도</a:t>
            </a:r>
          </a:p>
        </p:txBody>
      </p:sp>
    </p:spTree>
    <p:extLst>
      <p:ext uri="{BB962C8B-B14F-4D97-AF65-F5344CB8AC3E}">
        <p14:creationId xmlns:p14="http://schemas.microsoft.com/office/powerpoint/2010/main" val="6995573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89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831195"/>
            <a:ext cx="936104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결과서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06</a:t>
            </a:r>
          </a:p>
        </p:txBody>
      </p:sp>
      <p:sp>
        <p:nvSpPr>
          <p:cNvPr id="6" name="TextBox 5">
            <a:extLst/>
          </p:cNvPr>
          <p:cNvSpPr txBox="1"/>
          <p:nvPr/>
        </p:nvSpPr>
        <p:spPr>
          <a:xfrm>
            <a:off x="1226771" y="727687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통합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508103" y="1152194"/>
          <a:ext cx="3178698" cy="474726"/>
        </p:xfrm>
        <a:graphic>
          <a:graphicData uri="http://schemas.openxmlformats.org/drawingml/2006/table">
            <a:tbl>
              <a:tblPr/>
              <a:tblGrid>
                <a:gridCol w="711163">
                  <a:extLst>
                    <a:ext uri="{9D8B030D-6E8A-4147-A177-3AD203B41FA5}">
                      <a16:colId xmlns:a16="http://schemas.microsoft.com/office/drawing/2014/main" val="3883820107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3006903815"/>
                    </a:ext>
                  </a:extLst>
                </a:gridCol>
                <a:gridCol w="711163">
                  <a:extLst>
                    <a:ext uri="{9D8B030D-6E8A-4147-A177-3AD203B41FA5}">
                      <a16:colId xmlns:a16="http://schemas.microsoft.com/office/drawing/2014/main" val="977666381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2484659524"/>
                    </a:ext>
                  </a:extLst>
                </a:gridCol>
                <a:gridCol w="711163">
                  <a:extLst>
                    <a:ext uri="{9D8B030D-6E8A-4147-A177-3AD203B41FA5}">
                      <a16:colId xmlns:a16="http://schemas.microsoft.com/office/drawing/2014/main" val="3679512139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727453853"/>
                    </a:ext>
                  </a:extLst>
                </a:gridCol>
              </a:tblGrid>
              <a:tr h="3269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없음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있음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662442"/>
                  </a:ext>
                </a:extLst>
              </a:tr>
            </a:tbl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155221" y="61439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7200" y="1795053"/>
          <a:ext cx="8229601" cy="4136257"/>
        </p:xfrm>
        <a:graphic>
          <a:graphicData uri="http://schemas.openxmlformats.org/drawingml/2006/table">
            <a:tbl>
              <a:tblPr/>
              <a:tblGrid>
                <a:gridCol w="1223401">
                  <a:extLst>
                    <a:ext uri="{9D8B030D-6E8A-4147-A177-3AD203B41FA5}">
                      <a16:colId xmlns:a16="http://schemas.microsoft.com/office/drawing/2014/main" val="3786372090"/>
                    </a:ext>
                  </a:extLst>
                </a:gridCol>
                <a:gridCol w="1223401">
                  <a:extLst>
                    <a:ext uri="{9D8B030D-6E8A-4147-A177-3AD203B41FA5}">
                      <a16:colId xmlns:a16="http://schemas.microsoft.com/office/drawing/2014/main" val="1696653959"/>
                    </a:ext>
                  </a:extLst>
                </a:gridCol>
                <a:gridCol w="2258120">
                  <a:extLst>
                    <a:ext uri="{9D8B030D-6E8A-4147-A177-3AD203B41FA5}">
                      <a16:colId xmlns:a16="http://schemas.microsoft.com/office/drawing/2014/main" val="1481920470"/>
                    </a:ext>
                  </a:extLst>
                </a:gridCol>
                <a:gridCol w="2258120">
                  <a:extLst>
                    <a:ext uri="{9D8B030D-6E8A-4147-A177-3AD203B41FA5}">
                      <a16:colId xmlns:a16="http://schemas.microsoft.com/office/drawing/2014/main" val="3571418032"/>
                    </a:ext>
                  </a:extLst>
                </a:gridCol>
                <a:gridCol w="726907">
                  <a:extLst>
                    <a:ext uri="{9D8B030D-6E8A-4147-A177-3AD203B41FA5}">
                      <a16:colId xmlns:a16="http://schemas.microsoft.com/office/drawing/2014/main" val="26754086"/>
                    </a:ext>
                  </a:extLst>
                </a:gridCol>
                <a:gridCol w="539652">
                  <a:extLst>
                    <a:ext uri="{9D8B030D-6E8A-4147-A177-3AD203B41FA5}">
                      <a16:colId xmlns:a16="http://schemas.microsoft.com/office/drawing/2014/main" val="4205954853"/>
                    </a:ext>
                  </a:extLst>
                </a:gridCol>
              </a:tblGrid>
              <a:tr h="240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처리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화면 입출력 항목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6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입력데이터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6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6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6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D6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515362"/>
                  </a:ext>
                </a:extLst>
              </a:tr>
              <a:tr h="2134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D62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376807"/>
                  </a:ext>
                </a:extLst>
              </a:tr>
              <a:tr h="367555">
                <a:tc row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등록되지 않은 직원이름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등록성공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906399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 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 입력 누락 오류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308566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 등록된 직원이름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중복 오류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12156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“01012345678”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 성공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687228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 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 입력 누락 오류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408212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주민번호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“1234567890987”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등록성공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516756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 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 입력 누락 오류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5453180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“1234”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형식불 일치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36025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세종시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등록성공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618918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 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 입력 누락 오류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911772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7200" y="1795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7977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90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831195"/>
            <a:ext cx="864096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결과서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06</a:t>
            </a:r>
          </a:p>
        </p:txBody>
      </p:sp>
      <p:sp>
        <p:nvSpPr>
          <p:cNvPr id="6" name="TextBox 5">
            <a:extLst/>
          </p:cNvPr>
          <p:cNvSpPr txBox="1"/>
          <p:nvPr/>
        </p:nvSpPr>
        <p:spPr>
          <a:xfrm>
            <a:off x="1187624" y="815303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시스템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155221" y="61439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7200" y="1795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71016" y="1950225"/>
          <a:ext cx="8229600" cy="2398455"/>
        </p:xfrm>
        <a:graphic>
          <a:graphicData uri="http://schemas.openxmlformats.org/drawingml/2006/table">
            <a:tbl>
              <a:tblPr/>
              <a:tblGrid>
                <a:gridCol w="1507227">
                  <a:extLst>
                    <a:ext uri="{9D8B030D-6E8A-4147-A177-3AD203B41FA5}">
                      <a16:colId xmlns:a16="http://schemas.microsoft.com/office/drawing/2014/main" val="3450664693"/>
                    </a:ext>
                  </a:extLst>
                </a:gridCol>
                <a:gridCol w="1822418">
                  <a:extLst>
                    <a:ext uri="{9D8B030D-6E8A-4147-A177-3AD203B41FA5}">
                      <a16:colId xmlns:a16="http://schemas.microsoft.com/office/drawing/2014/main" val="2702058423"/>
                    </a:ext>
                  </a:extLst>
                </a:gridCol>
                <a:gridCol w="2955659">
                  <a:extLst>
                    <a:ext uri="{9D8B030D-6E8A-4147-A177-3AD203B41FA5}">
                      <a16:colId xmlns:a16="http://schemas.microsoft.com/office/drawing/2014/main" val="3652124768"/>
                    </a:ext>
                  </a:extLst>
                </a:gridCol>
                <a:gridCol w="1115863">
                  <a:extLst>
                    <a:ext uri="{9D8B030D-6E8A-4147-A177-3AD203B41FA5}">
                      <a16:colId xmlns:a16="http://schemas.microsoft.com/office/drawing/2014/main" val="1868436488"/>
                    </a:ext>
                  </a:extLst>
                </a:gridCol>
                <a:gridCol w="828433">
                  <a:extLst>
                    <a:ext uri="{9D8B030D-6E8A-4147-A177-3AD203B41FA5}">
                      <a16:colId xmlns:a16="http://schemas.microsoft.com/office/drawing/2014/main" val="4014270547"/>
                    </a:ext>
                  </a:extLst>
                </a:gridCol>
              </a:tblGrid>
              <a:tr h="3043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처리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확인조건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확인일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98761"/>
                  </a:ext>
                </a:extLst>
              </a:tr>
              <a:tr h="2837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 응답시간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024337"/>
                  </a:ext>
                </a:extLst>
              </a:tr>
              <a:tr h="7468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회의 반복적인 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요청을 통해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초 이내에 시스템 응답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회 모두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초 이내에 응답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759870"/>
                  </a:ext>
                </a:extLst>
              </a:tr>
              <a:tr h="2837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 항시제공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770928"/>
                  </a:ext>
                </a:extLst>
              </a:tr>
              <a:tr h="7468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회의 반복적인 서비스 요청을 통해 각 기능들의 동작 여부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회 모두 서비스 항시제공 확인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17.06.03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554" marR="57554" marT="15912" marB="15912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579994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518718" y="1256315"/>
          <a:ext cx="3178698" cy="474726"/>
        </p:xfrm>
        <a:graphic>
          <a:graphicData uri="http://schemas.openxmlformats.org/drawingml/2006/table">
            <a:tbl>
              <a:tblPr/>
              <a:tblGrid>
                <a:gridCol w="711163">
                  <a:extLst>
                    <a:ext uri="{9D8B030D-6E8A-4147-A177-3AD203B41FA5}">
                      <a16:colId xmlns:a16="http://schemas.microsoft.com/office/drawing/2014/main" val="3883820107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3006903815"/>
                    </a:ext>
                  </a:extLst>
                </a:gridCol>
                <a:gridCol w="711163">
                  <a:extLst>
                    <a:ext uri="{9D8B030D-6E8A-4147-A177-3AD203B41FA5}">
                      <a16:colId xmlns:a16="http://schemas.microsoft.com/office/drawing/2014/main" val="977666381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2484659524"/>
                    </a:ext>
                  </a:extLst>
                </a:gridCol>
                <a:gridCol w="711163">
                  <a:extLst>
                    <a:ext uri="{9D8B030D-6E8A-4147-A177-3AD203B41FA5}">
                      <a16:colId xmlns:a16="http://schemas.microsoft.com/office/drawing/2014/main" val="3679512139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727453853"/>
                    </a:ext>
                  </a:extLst>
                </a:gridCol>
              </a:tblGrid>
              <a:tr h="3269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없음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있음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66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60521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91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831195"/>
            <a:ext cx="864096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결과서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06</a:t>
            </a:r>
          </a:p>
        </p:txBody>
      </p:sp>
      <p:sp>
        <p:nvSpPr>
          <p:cNvPr id="6" name="TextBox 5">
            <a:extLst/>
          </p:cNvPr>
          <p:cNvSpPr txBox="1"/>
          <p:nvPr/>
        </p:nvSpPr>
        <p:spPr>
          <a:xfrm>
            <a:off x="1187624" y="767217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-</a:t>
            </a:r>
            <a:r>
              <a:rPr lang="ko-KR" altLang="en-US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인수 테스트</a:t>
            </a:r>
            <a:endParaRPr lang="en-US" altLang="ko-KR" sz="2400" b="1" dirty="0">
              <a:solidFill>
                <a:srgbClr val="A8815A"/>
              </a:solidFill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155221" y="61439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7200" y="1795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492472" y="1611582"/>
          <a:ext cx="8229601" cy="4136257"/>
        </p:xfrm>
        <a:graphic>
          <a:graphicData uri="http://schemas.openxmlformats.org/drawingml/2006/table">
            <a:tbl>
              <a:tblPr/>
              <a:tblGrid>
                <a:gridCol w="1223401">
                  <a:extLst>
                    <a:ext uri="{9D8B030D-6E8A-4147-A177-3AD203B41FA5}">
                      <a16:colId xmlns:a16="http://schemas.microsoft.com/office/drawing/2014/main" val="3208924142"/>
                    </a:ext>
                  </a:extLst>
                </a:gridCol>
                <a:gridCol w="1223401">
                  <a:extLst>
                    <a:ext uri="{9D8B030D-6E8A-4147-A177-3AD203B41FA5}">
                      <a16:colId xmlns:a16="http://schemas.microsoft.com/office/drawing/2014/main" val="2556836026"/>
                    </a:ext>
                  </a:extLst>
                </a:gridCol>
                <a:gridCol w="2258120">
                  <a:extLst>
                    <a:ext uri="{9D8B030D-6E8A-4147-A177-3AD203B41FA5}">
                      <a16:colId xmlns:a16="http://schemas.microsoft.com/office/drawing/2014/main" val="3065311791"/>
                    </a:ext>
                  </a:extLst>
                </a:gridCol>
                <a:gridCol w="2258120">
                  <a:extLst>
                    <a:ext uri="{9D8B030D-6E8A-4147-A177-3AD203B41FA5}">
                      <a16:colId xmlns:a16="http://schemas.microsoft.com/office/drawing/2014/main" val="247752194"/>
                    </a:ext>
                  </a:extLst>
                </a:gridCol>
                <a:gridCol w="726907">
                  <a:extLst>
                    <a:ext uri="{9D8B030D-6E8A-4147-A177-3AD203B41FA5}">
                      <a16:colId xmlns:a16="http://schemas.microsoft.com/office/drawing/2014/main" val="928189834"/>
                    </a:ext>
                  </a:extLst>
                </a:gridCol>
                <a:gridCol w="539652">
                  <a:extLst>
                    <a:ext uri="{9D8B030D-6E8A-4147-A177-3AD203B41FA5}">
                      <a16:colId xmlns:a16="http://schemas.microsoft.com/office/drawing/2014/main" val="3764436977"/>
                    </a:ext>
                  </a:extLst>
                </a:gridCol>
              </a:tblGrid>
              <a:tr h="240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처리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화면 입출력 항목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입력데이터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확인일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확인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630621"/>
                  </a:ext>
                </a:extLst>
              </a:tr>
              <a:tr h="21347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직원등록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050799"/>
                  </a:ext>
                </a:extLst>
              </a:tr>
              <a:tr h="367555">
                <a:tc rowSpan="10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등록되지 않은 직원이름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등록성공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588445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 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 입력 누락 오류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8100088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이미 등록된 직원이름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중복 오류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745910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전화번호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“01012345678”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 성공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3756234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 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 입력 누락 오류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383843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주민번호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“1234567890987”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등록성공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690129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 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 입력 누락 오류 메시지 출력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247610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“1234”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형식불 일치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314959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세종시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”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등록성공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57167"/>
                  </a:ext>
                </a:extLst>
              </a:tr>
              <a:tr h="367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“ ”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필수정보 입력 누락 오류 메시지 출력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17.06.05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ㅇ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476" marR="45476" marT="12573" marB="12573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20715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5543375" y="942779"/>
          <a:ext cx="3178698" cy="474726"/>
        </p:xfrm>
        <a:graphic>
          <a:graphicData uri="http://schemas.openxmlformats.org/drawingml/2006/table">
            <a:tbl>
              <a:tblPr/>
              <a:tblGrid>
                <a:gridCol w="711163">
                  <a:extLst>
                    <a:ext uri="{9D8B030D-6E8A-4147-A177-3AD203B41FA5}">
                      <a16:colId xmlns:a16="http://schemas.microsoft.com/office/drawing/2014/main" val="3883820107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3006903815"/>
                    </a:ext>
                  </a:extLst>
                </a:gridCol>
                <a:gridCol w="711163">
                  <a:extLst>
                    <a:ext uri="{9D8B030D-6E8A-4147-A177-3AD203B41FA5}">
                      <a16:colId xmlns:a16="http://schemas.microsoft.com/office/drawing/2014/main" val="977666381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2484659524"/>
                    </a:ext>
                  </a:extLst>
                </a:gridCol>
                <a:gridCol w="711163">
                  <a:extLst>
                    <a:ext uri="{9D8B030D-6E8A-4147-A177-3AD203B41FA5}">
                      <a16:colId xmlns:a16="http://schemas.microsoft.com/office/drawing/2014/main" val="3679512139"/>
                    </a:ext>
                  </a:extLst>
                </a:gridCol>
                <a:gridCol w="348403">
                  <a:extLst>
                    <a:ext uri="{9D8B030D-6E8A-4147-A177-3AD203B41FA5}">
                      <a16:colId xmlns:a16="http://schemas.microsoft.com/office/drawing/2014/main" val="727453853"/>
                    </a:ext>
                  </a:extLst>
                </a:gridCol>
              </a:tblGrid>
              <a:tr h="3269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없음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있음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결함 수정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662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504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7804239B-D302-47C8-870F-9A3CEECBE377}" type="slidenum">
              <a:rPr lang="ko-KR" altLang="en-US" sz="900" b="1" smtClean="0">
                <a:solidFill>
                  <a:srgbClr val="A8815A"/>
                </a:solidFill>
                <a:latin typeface="나눔바른고딕" pitchFamily="50" charset="-127"/>
                <a:ea typeface="나눔바른고딕" pitchFamily="50" charset="-127"/>
              </a:rPr>
              <a:t>92</a:t>
            </a:fld>
            <a:endParaRPr lang="ko-KR" altLang="en-US" sz="900" b="1" dirty="0">
              <a:solidFill>
                <a:srgbClr val="A8815A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692696"/>
            <a:ext cx="936104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추적성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06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155221" y="614390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7200" y="179546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57200" y="1628800"/>
          <a:ext cx="8229595" cy="4176463"/>
        </p:xfrm>
        <a:graphic>
          <a:graphicData uri="http://schemas.openxmlformats.org/drawingml/2006/table">
            <a:tbl>
              <a:tblPr/>
              <a:tblGrid>
                <a:gridCol w="457484">
                  <a:extLst>
                    <a:ext uri="{9D8B030D-6E8A-4147-A177-3AD203B41FA5}">
                      <a16:colId xmlns:a16="http://schemas.microsoft.com/office/drawing/2014/main" val="996299747"/>
                    </a:ext>
                  </a:extLst>
                </a:gridCol>
                <a:gridCol w="259334">
                  <a:extLst>
                    <a:ext uri="{9D8B030D-6E8A-4147-A177-3AD203B41FA5}">
                      <a16:colId xmlns:a16="http://schemas.microsoft.com/office/drawing/2014/main" val="1018239908"/>
                    </a:ext>
                  </a:extLst>
                </a:gridCol>
                <a:gridCol w="464740">
                  <a:extLst>
                    <a:ext uri="{9D8B030D-6E8A-4147-A177-3AD203B41FA5}">
                      <a16:colId xmlns:a16="http://schemas.microsoft.com/office/drawing/2014/main" val="788915977"/>
                    </a:ext>
                  </a:extLst>
                </a:gridCol>
                <a:gridCol w="464740">
                  <a:extLst>
                    <a:ext uri="{9D8B030D-6E8A-4147-A177-3AD203B41FA5}">
                      <a16:colId xmlns:a16="http://schemas.microsoft.com/office/drawing/2014/main" val="1987337017"/>
                    </a:ext>
                  </a:extLst>
                </a:gridCol>
                <a:gridCol w="383271">
                  <a:extLst>
                    <a:ext uri="{9D8B030D-6E8A-4147-A177-3AD203B41FA5}">
                      <a16:colId xmlns:a16="http://schemas.microsoft.com/office/drawing/2014/main" val="2701784218"/>
                    </a:ext>
                  </a:extLst>
                </a:gridCol>
                <a:gridCol w="317468">
                  <a:extLst>
                    <a:ext uri="{9D8B030D-6E8A-4147-A177-3AD203B41FA5}">
                      <a16:colId xmlns:a16="http://schemas.microsoft.com/office/drawing/2014/main" val="1819968789"/>
                    </a:ext>
                  </a:extLst>
                </a:gridCol>
                <a:gridCol w="294132">
                  <a:extLst>
                    <a:ext uri="{9D8B030D-6E8A-4147-A177-3AD203B41FA5}">
                      <a16:colId xmlns:a16="http://schemas.microsoft.com/office/drawing/2014/main" val="2398568204"/>
                    </a:ext>
                  </a:extLst>
                </a:gridCol>
                <a:gridCol w="294132">
                  <a:extLst>
                    <a:ext uri="{9D8B030D-6E8A-4147-A177-3AD203B41FA5}">
                      <a16:colId xmlns:a16="http://schemas.microsoft.com/office/drawing/2014/main" val="1936397511"/>
                    </a:ext>
                  </a:extLst>
                </a:gridCol>
                <a:gridCol w="313758">
                  <a:extLst>
                    <a:ext uri="{9D8B030D-6E8A-4147-A177-3AD203B41FA5}">
                      <a16:colId xmlns:a16="http://schemas.microsoft.com/office/drawing/2014/main" val="3283234501"/>
                    </a:ext>
                  </a:extLst>
                </a:gridCol>
                <a:gridCol w="340804">
                  <a:extLst>
                    <a:ext uri="{9D8B030D-6E8A-4147-A177-3AD203B41FA5}">
                      <a16:colId xmlns:a16="http://schemas.microsoft.com/office/drawing/2014/main" val="4219892602"/>
                    </a:ext>
                  </a:extLst>
                </a:gridCol>
                <a:gridCol w="388960">
                  <a:extLst>
                    <a:ext uri="{9D8B030D-6E8A-4147-A177-3AD203B41FA5}">
                      <a16:colId xmlns:a16="http://schemas.microsoft.com/office/drawing/2014/main" val="2988950453"/>
                    </a:ext>
                  </a:extLst>
                </a:gridCol>
                <a:gridCol w="388960">
                  <a:extLst>
                    <a:ext uri="{9D8B030D-6E8A-4147-A177-3AD203B41FA5}">
                      <a16:colId xmlns:a16="http://schemas.microsoft.com/office/drawing/2014/main" val="2668783334"/>
                    </a:ext>
                  </a:extLst>
                </a:gridCol>
                <a:gridCol w="388960">
                  <a:extLst>
                    <a:ext uri="{9D8B030D-6E8A-4147-A177-3AD203B41FA5}">
                      <a16:colId xmlns:a16="http://schemas.microsoft.com/office/drawing/2014/main" val="2317961124"/>
                    </a:ext>
                  </a:extLst>
                </a:gridCol>
                <a:gridCol w="388960">
                  <a:extLst>
                    <a:ext uri="{9D8B030D-6E8A-4147-A177-3AD203B41FA5}">
                      <a16:colId xmlns:a16="http://schemas.microsoft.com/office/drawing/2014/main" val="3085410681"/>
                    </a:ext>
                  </a:extLst>
                </a:gridCol>
                <a:gridCol w="340804">
                  <a:extLst>
                    <a:ext uri="{9D8B030D-6E8A-4147-A177-3AD203B41FA5}">
                      <a16:colId xmlns:a16="http://schemas.microsoft.com/office/drawing/2014/main" val="842065636"/>
                    </a:ext>
                  </a:extLst>
                </a:gridCol>
                <a:gridCol w="340804">
                  <a:extLst>
                    <a:ext uri="{9D8B030D-6E8A-4147-A177-3AD203B41FA5}">
                      <a16:colId xmlns:a16="http://schemas.microsoft.com/office/drawing/2014/main" val="1980217146"/>
                    </a:ext>
                  </a:extLst>
                </a:gridCol>
                <a:gridCol w="340804">
                  <a:extLst>
                    <a:ext uri="{9D8B030D-6E8A-4147-A177-3AD203B41FA5}">
                      <a16:colId xmlns:a16="http://schemas.microsoft.com/office/drawing/2014/main" val="346992330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4167918569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3781233236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4085112391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670715708"/>
                    </a:ext>
                  </a:extLst>
                </a:gridCol>
                <a:gridCol w="412296">
                  <a:extLst>
                    <a:ext uri="{9D8B030D-6E8A-4147-A177-3AD203B41FA5}">
                      <a16:colId xmlns:a16="http://schemas.microsoft.com/office/drawing/2014/main" val="3265360925"/>
                    </a:ext>
                  </a:extLst>
                </a:gridCol>
              </a:tblGrid>
              <a:tr h="2833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단계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분석단계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설계 단계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구현 단계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테스트 단계단계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038208"/>
                  </a:ext>
                </a:extLst>
              </a:tr>
              <a:tr h="2824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산출물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SRS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SDD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SIP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SIR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STP &amp; STD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STR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3180" cap="flat" cmpd="tri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938153"/>
                  </a:ext>
                </a:extLst>
              </a:tr>
              <a:tr h="7003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분류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기능식별 번호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상세기능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-9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서브 시스템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구조도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대화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모형도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처리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모형도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화면 입출력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프로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그램 구조도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모듈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명세서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소스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코드 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일지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데모</a:t>
                      </a: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단위 테스트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통합 테스트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 테스트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인수 테스트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단위 테스트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TestID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통합 테스트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TestID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시스템 테스트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TestID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1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인수 테스트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TestID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018985"/>
                  </a:ext>
                </a:extLst>
              </a:tr>
              <a:tr h="58208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인적관리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HM02-01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직원등록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SS02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DD02-01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UI02-02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PS02-01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MD02-01~07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PGM0201~07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SC02-01~06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RC1201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DM02-01~06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01~06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UTest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02-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01~06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ITest02-01~02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ATest02-01~02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1306"/>
                  </a:ext>
                </a:extLst>
              </a:tr>
              <a:tr h="582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HM02-02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정보 수정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DD02-02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UI02-03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PS02-02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MD02-08~14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PGM0208~14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SC02-07~13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RC1202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~03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DM02-07~13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07~13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UTest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02-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07~15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ITest02-03~05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ATest02-03~05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97691"/>
                  </a:ext>
                </a:extLst>
              </a:tr>
              <a:tr h="582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HM02-03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삭제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DD2-03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UI02-01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PS02-03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MD02-15~18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PGM0215~18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SC02-14~17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DM02-14~17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14~17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UTest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02-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16~17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ITest02-06~07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ATest02-06~07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667655"/>
                  </a:ext>
                </a:extLst>
              </a:tr>
              <a:tr h="582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HM02-04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명단 조회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DD2-04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UI02-01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PS02-04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MD02-19~22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PGM0219~22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SC02-18~21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DM02-18~21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18~21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UTest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02-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18~21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ITest02-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08~09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ATest02-08~09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421746"/>
                  </a:ext>
                </a:extLst>
              </a:tr>
              <a:tr h="582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HM02-05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직원 명단 상세 조회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PD02-01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UI02-04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PS02-05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MD02-23~25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PGM0223~25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SC02-22~24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DM02-22~24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UT02-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22~24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IT02-05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AT02-05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UTest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02-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22~23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ITest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02-10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ATest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02-10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054" marR="42054" marT="11627" marB="116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947185"/>
                  </a:ext>
                </a:extLst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57200" y="19050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4144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85889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4"/>
          <p:cNvSpPr txBox="1"/>
          <p:nvPr/>
        </p:nvSpPr>
        <p:spPr>
          <a:xfrm>
            <a:off x="1917480" y="1124744"/>
            <a:ext cx="539282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dist"/>
            <a:r>
              <a:rPr lang="ko-KR" altLang="en-US" sz="6000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유지보수 계획서</a:t>
            </a:r>
          </a:p>
        </p:txBody>
      </p:sp>
      <p:cxnSp>
        <p:nvCxnSpPr>
          <p:cNvPr id="11" name="직선 연결선[R] 10"/>
          <p:cNvCxnSpPr/>
          <p:nvPr/>
        </p:nvCxnSpPr>
        <p:spPr>
          <a:xfrm>
            <a:off x="1621817" y="1142123"/>
            <a:ext cx="590036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1621817" y="2639520"/>
            <a:ext cx="5900366" cy="0"/>
          </a:xfrm>
          <a:prstGeom prst="line">
            <a:avLst/>
          </a:prstGeom>
          <a:ln w="76200">
            <a:solidFill>
              <a:srgbClr val="A881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상자 2"/>
          <p:cNvSpPr txBox="1"/>
          <p:nvPr/>
        </p:nvSpPr>
        <p:spPr>
          <a:xfrm>
            <a:off x="1621817" y="2030339"/>
            <a:ext cx="5900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ko-KR" sz="3200" b="1" dirty="0">
                <a:solidFill>
                  <a:srgbClr val="A8815A"/>
                </a:solidFill>
                <a:latin typeface="+mj-lt"/>
                <a:ea typeface="Godo B" charset="-127"/>
                <a:cs typeface="Godo B" charset="-127"/>
              </a:rPr>
              <a:t>Software Maintenance Plan</a:t>
            </a:r>
            <a:endParaRPr kumimoji="1" lang="ko-KR" altLang="en-US" sz="3200" b="1" dirty="0">
              <a:solidFill>
                <a:srgbClr val="A8815A"/>
              </a:solidFill>
              <a:latin typeface="+mj-lt"/>
              <a:ea typeface="Godo B" charset="-127"/>
              <a:cs typeface="Godo B" charset="-127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62E43300-615F-4668-ADB6-94E441090506}"/>
              </a:ext>
            </a:extLst>
          </p:cNvPr>
          <p:cNvSpPr txBox="1"/>
          <p:nvPr/>
        </p:nvSpPr>
        <p:spPr>
          <a:xfrm>
            <a:off x="3359273" y="3242301"/>
            <a:ext cx="2467342" cy="23614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457200" indent="-45720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개요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계획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절차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사용자 교육 계획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  <a:p>
            <a:pPr marL="457200" indent="-457200" algn="di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n w="3175">
                  <a:solidFill>
                    <a:schemeClr val="tx1">
                      <a:alpha val="27000"/>
                    </a:schemeClr>
                  </a:solidFill>
                </a:ln>
                <a:solidFill>
                  <a:srgbClr val="A8815A"/>
                </a:solidFill>
                <a:latin typeface="Godo B" charset="-127"/>
                <a:ea typeface="Godo B" charset="-127"/>
                <a:cs typeface="Godo B" charset="-127"/>
              </a:rPr>
              <a:t>비용</a:t>
            </a:r>
            <a:endParaRPr lang="en-US" altLang="ko-KR" sz="2000" dirty="0">
              <a:ln w="3175">
                <a:solidFill>
                  <a:schemeClr val="tx1">
                    <a:alpha val="27000"/>
                  </a:schemeClr>
                </a:solidFill>
              </a:ln>
              <a:solidFill>
                <a:srgbClr val="A8815A"/>
              </a:solidFill>
              <a:latin typeface="Godo B" charset="-127"/>
              <a:ea typeface="Godo B" charset="-127"/>
              <a:cs typeface="Godo B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89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개요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1115616" y="2592194"/>
            <a:ext cx="716734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3600" b="1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J&amp;P Food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관리 시스템에서 발생하는 시스템적 결함의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수정 또는 개선을 수행하기 위함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r>
              <a:rPr lang="en-US" altLang="ko-KR" sz="2400" dirty="0">
                <a:latin typeface="고도 B" panose="02000503000000020004" pitchFamily="2" charset="-127"/>
                <a:ea typeface="고도 B" panose="02000503000000020004" pitchFamily="2" charset="-127"/>
              </a:rPr>
              <a:t>=&gt; </a:t>
            </a:r>
            <a:r>
              <a:rPr lang="ko-KR" altLang="en-US" sz="2400" dirty="0">
                <a:latin typeface="고도 B" panose="02000503000000020004" pitchFamily="2" charset="-127"/>
                <a:ea typeface="고도 B" panose="02000503000000020004" pitchFamily="2" charset="-127"/>
              </a:rPr>
              <a:t>시스템의 안정적인 운영을 위하여 유지보수 수행</a:t>
            </a:r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  <a:p>
            <a:endParaRPr lang="en-US" altLang="ko-KR" sz="2400" dirty="0"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sp>
        <p:nvSpPr>
          <p:cNvPr id="9" name="텍스트 상자 5"/>
          <p:cNvSpPr txBox="1"/>
          <p:nvPr/>
        </p:nvSpPr>
        <p:spPr>
          <a:xfrm>
            <a:off x="879377" y="1846565"/>
            <a:ext cx="311655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유지보수 목적</a:t>
            </a:r>
          </a:p>
        </p:txBody>
      </p:sp>
    </p:spTree>
    <p:extLst>
      <p:ext uri="{BB962C8B-B14F-4D97-AF65-F5344CB8AC3E}">
        <p14:creationId xmlns:p14="http://schemas.microsoft.com/office/powerpoint/2010/main" val="19967704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827584" y="2849206"/>
            <a:ext cx="3672408" cy="2670006"/>
            <a:chOff x="676176" y="2849206"/>
            <a:chExt cx="3672408" cy="267000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799501" y="2849206"/>
              <a:ext cx="1425758" cy="8090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유지보수</a:t>
              </a:r>
              <a:endParaRPr lang="en-US" altLang="ko-KR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책임자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76176" y="4710119"/>
              <a:ext cx="1425758" cy="80909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H/W</a:t>
              </a:r>
            </a:p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유지보수팀</a:t>
              </a:r>
              <a:endParaRPr lang="ko-KR" altLang="en-US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922826" y="4710119"/>
              <a:ext cx="1425758" cy="80909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3" tIns="45707" rIns="91413" bIns="45707" spcCol="0"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S/W</a:t>
              </a:r>
            </a:p>
            <a:p>
              <a:pPr algn="ctr"/>
              <a:r>
                <a:rPr lang="ko-KR" altLang="en-US" sz="1600" dirty="0" err="1">
                  <a:solidFill>
                    <a:schemeClr val="tx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유지보수팀</a:t>
              </a:r>
              <a:endParaRPr lang="ko-KR" altLang="en-US" sz="1600" dirty="0">
                <a:solidFill>
                  <a:schemeClr val="tx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cxnSp>
          <p:nvCxnSpPr>
            <p:cNvPr id="12" name="꺾인 연결선 11"/>
            <p:cNvCxnSpPr>
              <a:stCxn id="9" idx="2"/>
              <a:endCxn id="10" idx="0"/>
            </p:cNvCxnSpPr>
            <p:nvPr/>
          </p:nvCxnSpPr>
          <p:spPr>
            <a:xfrm rot="5400000">
              <a:off x="1424809" y="3622542"/>
              <a:ext cx="1051821" cy="1123325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 12"/>
            <p:cNvCxnSpPr/>
            <p:nvPr/>
          </p:nvCxnSpPr>
          <p:spPr>
            <a:xfrm rot="16200000" flipH="1">
              <a:off x="2548134" y="3622542"/>
              <a:ext cx="1051821" cy="1123325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텍스트 상자 5"/>
          <p:cNvSpPr txBox="1"/>
          <p:nvPr/>
        </p:nvSpPr>
        <p:spPr>
          <a:xfrm>
            <a:off x="827584" y="1484784"/>
            <a:ext cx="311655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유지보수 조직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00" y="2667600"/>
            <a:ext cx="3571200" cy="293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23947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14" name="텍스트 상자 5"/>
          <p:cNvSpPr txBox="1"/>
          <p:nvPr/>
        </p:nvSpPr>
        <p:spPr>
          <a:xfrm>
            <a:off x="827584" y="1484784"/>
            <a:ext cx="311655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유지보수 기간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841534" y="2276872"/>
            <a:ext cx="6282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-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초기 집중 유지보수 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: 2017.06.21 ~ 2017.07.20(1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개월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3106800"/>
            <a:ext cx="7952400" cy="211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4620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14" name="텍스트 상자 5"/>
          <p:cNvSpPr txBox="1"/>
          <p:nvPr/>
        </p:nvSpPr>
        <p:spPr>
          <a:xfrm>
            <a:off x="827584" y="1484784"/>
            <a:ext cx="311655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유지보수 기간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841534" y="2276872"/>
            <a:ext cx="5933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-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상시 유지보수 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: 2017.07.21 ~ 2018.06.20(11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개월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3106800"/>
            <a:ext cx="7953527" cy="21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87234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323528" y="692696"/>
            <a:ext cx="720080" cy="369332"/>
          </a:xfrm>
          <a:prstGeom prst="rect">
            <a:avLst/>
          </a:prstGeom>
          <a:solidFill>
            <a:srgbClr val="A8815A"/>
          </a:solidFill>
          <a:ln>
            <a:solidFill>
              <a:srgbClr val="A8815A"/>
            </a:solidFill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ko-KR" altLang="en-US" dirty="0">
                <a:solidFill>
                  <a:schemeClr val="bg1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계획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11663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A8815A"/>
                </a:solidFill>
                <a:latin typeface="고도 B" panose="02000503000000020004" pitchFamily="2" charset="-127"/>
                <a:ea typeface="고도 B" panose="02000503000000020004" pitchFamily="2" charset="-127"/>
              </a:rPr>
              <a:t>07</a:t>
            </a:r>
          </a:p>
        </p:txBody>
      </p:sp>
      <p:sp>
        <p:nvSpPr>
          <p:cNvPr id="14" name="텍스트 상자 5"/>
          <p:cNvSpPr txBox="1"/>
          <p:nvPr/>
        </p:nvSpPr>
        <p:spPr>
          <a:xfrm>
            <a:off x="827584" y="1484784"/>
            <a:ext cx="3116559" cy="64633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ko-KR" altLang="en-US" sz="3600" b="1" dirty="0">
                <a:latin typeface="+mj-lt"/>
              </a:rPr>
              <a:t>유지보수 기간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111ABB-3F8F-40E1-8B12-51D46FFA9399}"/>
              </a:ext>
            </a:extLst>
          </p:cNvPr>
          <p:cNvSpPr txBox="1"/>
          <p:nvPr/>
        </p:nvSpPr>
        <p:spPr>
          <a:xfrm>
            <a:off x="841534" y="2276872"/>
            <a:ext cx="6282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- 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초기 집중 유지보수 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: 2017.06.21 ~ 2017.07.20(1</a:t>
            </a:r>
            <a:r>
              <a:rPr lang="ko-KR" altLang="en-US" sz="2000" dirty="0">
                <a:latin typeface="고도 B" panose="02000503000000020004" pitchFamily="2" charset="-127"/>
                <a:ea typeface="고도 B" panose="02000503000000020004" pitchFamily="2" charset="-127"/>
              </a:rPr>
              <a:t>개월</a:t>
            </a:r>
            <a:r>
              <a:rPr lang="en-US" altLang="ko-KR" sz="2000" dirty="0">
                <a:latin typeface="고도 B" panose="02000503000000020004" pitchFamily="2" charset="-127"/>
                <a:ea typeface="고도 B" panose="02000503000000020004" pitchFamily="2" charset="-127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3106800"/>
            <a:ext cx="7952400" cy="211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812360" y="3501995"/>
            <a:ext cx="752040" cy="1727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370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고도B만">
      <a:majorFont>
        <a:latin typeface="고도 B"/>
        <a:ea typeface="고도 B"/>
        <a:cs typeface=""/>
      </a:majorFont>
      <a:minorFont>
        <a:latin typeface="고도 B"/>
        <a:ea typeface="고도 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2262</TotalTime>
  <Words>6997</Words>
  <Application>Microsoft Office PowerPoint</Application>
  <PresentationFormat>화면 슬라이드 쇼(4:3)</PresentationFormat>
  <Paragraphs>2617</Paragraphs>
  <Slides>110</Slides>
  <Notes>82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22" baseType="lpstr">
      <vt:lpstr>고도</vt:lpstr>
      <vt:lpstr>맑은 고딕</vt:lpstr>
      <vt:lpstr>Arial</vt:lpstr>
      <vt:lpstr>고도 B</vt:lpstr>
      <vt:lpstr>고도 M</vt:lpstr>
      <vt:lpstr>Godo B</vt:lpstr>
      <vt:lpstr>굴림체</vt:lpstr>
      <vt:lpstr>NanumSquareOTF</vt:lpstr>
      <vt:lpstr>NanumSquareOTF ExtraBold</vt:lpstr>
      <vt:lpstr>나눔명조 ExtraBold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NSM</dc:creator>
  <cp:lastModifiedBy>miyeon</cp:lastModifiedBy>
  <cp:revision>198</cp:revision>
  <dcterms:created xsi:type="dcterms:W3CDTF">2014-04-11T08:18:22Z</dcterms:created>
  <dcterms:modified xsi:type="dcterms:W3CDTF">2017-06-18T14:04:50Z</dcterms:modified>
  <cp:contentStatus>최종본</cp:contentStatus>
</cp:coreProperties>
</file>